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3" r:id="rId3"/>
    <p:sldId id="262" r:id="rId4"/>
    <p:sldId id="264" r:id="rId5"/>
    <p:sldId id="280" r:id="rId6"/>
    <p:sldId id="281" r:id="rId7"/>
    <p:sldId id="282" r:id="rId8"/>
    <p:sldId id="278" r:id="rId9"/>
    <p:sldId id="265" r:id="rId10"/>
    <p:sldId id="306" r:id="rId11"/>
    <p:sldId id="279" r:id="rId12"/>
    <p:sldId id="260" r:id="rId13"/>
    <p:sldId id="267" r:id="rId14"/>
    <p:sldId id="302" r:id="rId15"/>
    <p:sldId id="284" r:id="rId16"/>
    <p:sldId id="287" r:id="rId17"/>
    <p:sldId id="288" r:id="rId18"/>
    <p:sldId id="303" r:id="rId19"/>
    <p:sldId id="305" r:id="rId20"/>
    <p:sldId id="272" r:id="rId21"/>
    <p:sldId id="274" r:id="rId22"/>
    <p:sldId id="290" r:id="rId23"/>
    <p:sldId id="308" r:id="rId24"/>
    <p:sldId id="276" r:id="rId25"/>
    <p:sldId id="301"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6" autoAdjust="0"/>
    <p:restoredTop sz="93771" autoAdjust="0"/>
  </p:normalViewPr>
  <p:slideViewPr>
    <p:cSldViewPr snapToGrid="0">
      <p:cViewPr varScale="1">
        <p:scale>
          <a:sx n="79" d="100"/>
          <a:sy n="79" d="100"/>
        </p:scale>
        <p:origin x="216" y="5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A9C7B-EF9B-4A26-828B-58603A195376}" type="datetimeFigureOut">
              <a:rPr lang="en-US" smtClean="0"/>
              <a:t>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086E1-0658-4DF9-B25E-C7B0D1C1869A}" type="slidenum">
              <a:rPr lang="en-US" smtClean="0"/>
              <a:t>‹#›</a:t>
            </a:fld>
            <a:endParaRPr lang="en-US"/>
          </a:p>
        </p:txBody>
      </p:sp>
    </p:spTree>
    <p:extLst>
      <p:ext uri="{BB962C8B-B14F-4D97-AF65-F5344CB8AC3E}">
        <p14:creationId xmlns:p14="http://schemas.microsoft.com/office/powerpoint/2010/main" val="341217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2086E1-0658-4DF9-B25E-C7B0D1C1869A}" type="slidenum">
              <a:rPr lang="en-US" smtClean="0"/>
              <a:t>10</a:t>
            </a:fld>
            <a:endParaRPr lang="en-US"/>
          </a:p>
        </p:txBody>
      </p:sp>
    </p:spTree>
    <p:extLst>
      <p:ext uri="{BB962C8B-B14F-4D97-AF65-F5344CB8AC3E}">
        <p14:creationId xmlns:p14="http://schemas.microsoft.com/office/powerpoint/2010/main" val="1501882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www.michigan.gov/arts" TargetMode="Externa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hyperlink" Target="mailto:lillis-warwickj@michigan.org" TargetMode="External"/><Relationship Id="rId3" Type="http://schemas.openxmlformats.org/officeDocument/2006/relationships/hyperlink" Target="mailto:wheatera@michigan.org" TargetMode="External"/><Relationship Id="rId7" Type="http://schemas.openxmlformats.org/officeDocument/2006/relationships/hyperlink" Target="mailto:badgeroc@michigan.org" TargetMode="External"/><Relationship Id="rId2" Type="http://schemas.openxmlformats.org/officeDocument/2006/relationships/hyperlink" Target="mailto:watsona11@michigan.org" TargetMode="External"/><Relationship Id="rId1" Type="http://schemas.openxmlformats.org/officeDocument/2006/relationships/slideLayout" Target="../slideLayouts/slideLayout2.xml"/><Relationship Id="rId6" Type="http://schemas.openxmlformats.org/officeDocument/2006/relationships/hyperlink" Target="mailto:garrettj7@michigan.org" TargetMode="External"/><Relationship Id="rId5" Type="http://schemas.openxmlformats.org/officeDocument/2006/relationships/hyperlink" Target="mailto:flannerya1@michigan.org&#8203;" TargetMode="External"/><Relationship Id="rId4" Type="http://schemas.openxmlformats.org/officeDocument/2006/relationships/hyperlink" Target="mailto:minarika2@michigan.org" TargetMode="External"/><Relationship Id="rId9"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DA3DF0E-DCF7-D5E7-D3F2-07697A46E894}"/>
              </a:ext>
            </a:extLst>
          </p:cNvPr>
          <p:cNvSpPr txBox="1"/>
          <p:nvPr/>
        </p:nvSpPr>
        <p:spPr>
          <a:xfrm>
            <a:off x="3955280" y="5209858"/>
            <a:ext cx="8342999"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75000"/>
                    <a:lumOff val="25000"/>
                  </a:schemeClr>
                </a:solidFill>
              </a:rPr>
              <a:t>Alex Flannery</a:t>
            </a:r>
            <a:endParaRPr lang="en-US" sz="3200" b="1" dirty="0">
              <a:solidFill>
                <a:schemeClr val="tx1">
                  <a:lumMod val="75000"/>
                  <a:lumOff val="25000"/>
                </a:schemeClr>
              </a:solidFill>
              <a:cs typeface="Calibri"/>
            </a:endParaRPr>
          </a:p>
          <a:p>
            <a:pPr algn="ctr"/>
            <a:r>
              <a:rPr lang="en-US" sz="2400" dirty="0">
                <a:solidFill>
                  <a:schemeClr val="tx1">
                    <a:lumMod val="75000"/>
                    <a:lumOff val="25000"/>
                  </a:schemeClr>
                </a:solidFill>
                <a:cs typeface="Calibri"/>
              </a:rPr>
              <a:t>Operational Support Program Manager</a:t>
            </a:r>
          </a:p>
          <a:p>
            <a:pPr algn="ctr"/>
            <a:r>
              <a:rPr lang="en-US" b="1" dirty="0">
                <a:solidFill>
                  <a:schemeClr val="tx1">
                    <a:lumMod val="75000"/>
                    <a:lumOff val="25000"/>
                  </a:schemeClr>
                </a:solidFill>
                <a:cs typeface="Calibri"/>
              </a:rPr>
              <a:t>517-331-5925    flannerya1@michigan.org</a:t>
            </a:r>
          </a:p>
        </p:txBody>
      </p:sp>
      <p:pic>
        <p:nvPicPr>
          <p:cNvPr id="8" name="Picture 7" descr="A person in a blue shirt and tie smiling&#10;&#10;Description automatically generated with low confidence">
            <a:extLst>
              <a:ext uri="{FF2B5EF4-FFF2-40B4-BE49-F238E27FC236}">
                <a16:creationId xmlns:a16="http://schemas.microsoft.com/office/drawing/2014/main" id="{B2C81510-273A-3A70-E010-895A281637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0283" y="2395062"/>
            <a:ext cx="2286497" cy="2815272"/>
          </a:xfrm>
          <a:prstGeom prst="rect">
            <a:avLst/>
          </a:prstGeom>
        </p:spPr>
      </p:pic>
      <p:pic>
        <p:nvPicPr>
          <p:cNvPr id="31" name="Picture 30" descr="Shape, circle&#10;&#10;Description automatically generated">
            <a:extLst>
              <a:ext uri="{FF2B5EF4-FFF2-40B4-BE49-F238E27FC236}">
                <a16:creationId xmlns:a16="http://schemas.microsoft.com/office/drawing/2014/main" id="{AD12FEB3-0415-C10C-D4CB-EBADCAFCE7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7367" y="2171637"/>
            <a:ext cx="2078785" cy="3212667"/>
          </a:xfrm>
          <a:prstGeom prst="rect">
            <a:avLst/>
          </a:prstGeom>
        </p:spPr>
      </p:pic>
      <p:pic>
        <p:nvPicPr>
          <p:cNvPr id="3" name="Picture 2" descr="Logo, icon&#10;&#10;Description automatically generated">
            <a:extLst>
              <a:ext uri="{FF2B5EF4-FFF2-40B4-BE49-F238E27FC236}">
                <a16:creationId xmlns:a16="http://schemas.microsoft.com/office/drawing/2014/main" id="{95F5BE4F-DB6C-F7A6-965B-0AA9CED115A7}"/>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869766" y="1624989"/>
            <a:ext cx="2692637" cy="2917024"/>
          </a:xfrm>
          <a:prstGeom prst="rect">
            <a:avLst/>
          </a:prstGeom>
        </p:spPr>
      </p:pic>
      <p:sp>
        <p:nvSpPr>
          <p:cNvPr id="9" name="TextBox 8">
            <a:extLst>
              <a:ext uri="{FF2B5EF4-FFF2-40B4-BE49-F238E27FC236}">
                <a16:creationId xmlns:a16="http://schemas.microsoft.com/office/drawing/2014/main" id="{C1E64237-E390-B645-DF59-15391B654963}"/>
              </a:ext>
            </a:extLst>
          </p:cNvPr>
          <p:cNvSpPr txBox="1"/>
          <p:nvPr/>
        </p:nvSpPr>
        <p:spPr>
          <a:xfrm>
            <a:off x="-323562" y="4848447"/>
            <a:ext cx="5079291" cy="738664"/>
          </a:xfrm>
          <a:prstGeom prst="rect">
            <a:avLst/>
          </a:prstGeom>
          <a:noFill/>
        </p:spPr>
        <p:txBody>
          <a:bodyPr wrap="square">
            <a:spAutoFit/>
          </a:bodyPr>
          <a:lstStyle/>
          <a:p>
            <a:pPr algn="ctr"/>
            <a:r>
              <a:rPr lang="en-US" sz="1400" b="1" i="0" cap="all" dirty="0">
                <a:solidFill>
                  <a:schemeClr val="bg2">
                    <a:lumMod val="50000"/>
                  </a:schemeClr>
                </a:solidFill>
                <a:effectLst/>
                <a:latin typeface="Trebuchet MS" panose="020B0603020202020204" pitchFamily="34" charset="0"/>
              </a:rPr>
              <a:t>MID-MICHIGAN LIBRARY LEAGUE</a:t>
            </a:r>
          </a:p>
          <a:p>
            <a:pPr algn="ctr"/>
            <a:r>
              <a:rPr lang="en-US" sz="1400" cap="all" dirty="0">
                <a:solidFill>
                  <a:schemeClr val="bg2">
                    <a:lumMod val="50000"/>
                  </a:schemeClr>
                </a:solidFill>
                <a:latin typeface="Trebuchet MS" panose="020B0603020202020204" pitchFamily="34" charset="0"/>
              </a:rPr>
              <a:t>Annual Meeting of the Membership</a:t>
            </a:r>
          </a:p>
          <a:p>
            <a:pPr algn="ctr"/>
            <a:r>
              <a:rPr lang="en-US" sz="1400" b="0" i="0" cap="all" dirty="0">
                <a:solidFill>
                  <a:schemeClr val="bg2">
                    <a:lumMod val="50000"/>
                  </a:schemeClr>
                </a:solidFill>
                <a:effectLst/>
                <a:latin typeface="Trebuchet MS" panose="020B0603020202020204" pitchFamily="34" charset="0"/>
              </a:rPr>
              <a:t>September 15, 2022</a:t>
            </a:r>
          </a:p>
        </p:txBody>
      </p:sp>
      <p:sp>
        <p:nvSpPr>
          <p:cNvPr id="11" name="TextBox 10">
            <a:extLst>
              <a:ext uri="{FF2B5EF4-FFF2-40B4-BE49-F238E27FC236}">
                <a16:creationId xmlns:a16="http://schemas.microsoft.com/office/drawing/2014/main" id="{1C835C04-9020-B4A1-432F-D60B8E6E0242}"/>
              </a:ext>
            </a:extLst>
          </p:cNvPr>
          <p:cNvSpPr txBox="1"/>
          <p:nvPr/>
        </p:nvSpPr>
        <p:spPr>
          <a:xfrm>
            <a:off x="4486263" y="755940"/>
            <a:ext cx="6916246" cy="1446550"/>
          </a:xfrm>
          <a:prstGeom prst="rect">
            <a:avLst/>
          </a:prstGeom>
          <a:noFill/>
        </p:spPr>
        <p:txBody>
          <a:bodyPr wrap="square">
            <a:spAutoFit/>
          </a:bodyPr>
          <a:lstStyle/>
          <a:p>
            <a:pPr algn="ctr"/>
            <a:r>
              <a:rPr lang="en-US" sz="4400" b="1" i="0" dirty="0">
                <a:solidFill>
                  <a:srgbClr val="000000"/>
                </a:solidFill>
                <a:effectLst/>
                <a:latin typeface="Calibri" panose="020F0502020204030204" pitchFamily="34" charset="0"/>
              </a:rPr>
              <a:t>Grant Funding Available </a:t>
            </a:r>
          </a:p>
          <a:p>
            <a:pPr algn="ctr"/>
            <a:r>
              <a:rPr lang="en-US" sz="4400" b="1" i="0" dirty="0">
                <a:solidFill>
                  <a:srgbClr val="000000"/>
                </a:solidFill>
                <a:effectLst/>
                <a:latin typeface="Calibri" panose="020F0502020204030204" pitchFamily="34" charset="0"/>
              </a:rPr>
              <a:t>for Michigan Libraries!</a:t>
            </a:r>
            <a:endParaRPr lang="en-US" sz="4400" b="1" dirty="0"/>
          </a:p>
        </p:txBody>
      </p:sp>
      <p:cxnSp>
        <p:nvCxnSpPr>
          <p:cNvPr id="14" name="Straight Connector 13">
            <a:extLst>
              <a:ext uri="{FF2B5EF4-FFF2-40B4-BE49-F238E27FC236}">
                <a16:creationId xmlns:a16="http://schemas.microsoft.com/office/drawing/2014/main" id="{92097790-D93F-DD5B-83F0-42392D64F36C}"/>
              </a:ext>
            </a:extLst>
          </p:cNvPr>
          <p:cNvCxnSpPr/>
          <p:nvPr/>
        </p:nvCxnSpPr>
        <p:spPr>
          <a:xfrm>
            <a:off x="4065221" y="901557"/>
            <a:ext cx="0" cy="50548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9F93C4-748A-A467-3E7B-B30C1A92D38E}"/>
              </a:ext>
            </a:extLst>
          </p:cNvPr>
          <p:cNvSpPr>
            <a:spLocks noGrp="1"/>
          </p:cNvSpPr>
          <p:nvPr>
            <p:ph idx="1"/>
          </p:nvPr>
        </p:nvSpPr>
        <p:spPr>
          <a:xfrm>
            <a:off x="254587" y="149849"/>
            <a:ext cx="8216259" cy="5328257"/>
          </a:xfrm>
        </p:spPr>
        <p:txBody>
          <a:bodyPr anchor="ctr">
            <a:normAutofit/>
          </a:bodyPr>
          <a:lstStyle/>
          <a:p>
            <a:r>
              <a:rPr lang="en-US" sz="2600" b="1" u="sng" dirty="0">
                <a:cs typeface="Calibri"/>
              </a:rPr>
              <a:t>MACC Operational Support Basics</a:t>
            </a:r>
          </a:p>
          <a:p>
            <a:pPr lvl="1"/>
            <a:r>
              <a:rPr lang="en-US" sz="2000" dirty="0">
                <a:cs typeface="Calibri"/>
              </a:rPr>
              <a:t>1:1 cash match (no-kind)</a:t>
            </a:r>
          </a:p>
          <a:p>
            <a:pPr lvl="1"/>
            <a:r>
              <a:rPr lang="en-US" sz="2000" dirty="0">
                <a:cs typeface="Calibri"/>
              </a:rPr>
              <a:t>Requests: $5,000-$60,000 (cannot exceed 50% of your operating budget, OR the maximums listed below)</a:t>
            </a:r>
            <a:endParaRPr lang="en-US" sz="1800" dirty="0">
              <a:cs typeface="Calibri"/>
            </a:endParaRPr>
          </a:p>
          <a:p>
            <a:pPr lvl="2"/>
            <a:endParaRPr lang="en-US" sz="1800" dirty="0">
              <a:cs typeface="Calibri"/>
            </a:endParaRPr>
          </a:p>
          <a:p>
            <a:endParaRPr lang="en-US" sz="2600" b="1" u="sng" dirty="0">
              <a:cs typeface="Calibri"/>
            </a:endParaRPr>
          </a:p>
        </p:txBody>
      </p:sp>
      <p:pic>
        <p:nvPicPr>
          <p:cNvPr id="4" name="Picture 4">
            <a:extLst>
              <a:ext uri="{FF2B5EF4-FFF2-40B4-BE49-F238E27FC236}">
                <a16:creationId xmlns:a16="http://schemas.microsoft.com/office/drawing/2014/main" id="{AAB73C61-F716-344A-6CC0-FC7B739568A6}"/>
              </a:ext>
            </a:extLst>
          </p:cNvPr>
          <p:cNvPicPr>
            <a:picLocks noChangeAspect="1"/>
          </p:cNvPicPr>
          <p:nvPr/>
        </p:nvPicPr>
        <p:blipFill>
          <a:blip r:embed="rId3"/>
          <a:stretch>
            <a:fillRect/>
          </a:stretch>
        </p:blipFill>
        <p:spPr>
          <a:xfrm>
            <a:off x="9715265" y="2371488"/>
            <a:ext cx="1857375" cy="1371600"/>
          </a:xfrm>
          <a:prstGeom prst="rect">
            <a:avLst/>
          </a:prstGeom>
        </p:spPr>
      </p:pic>
      <p:pic>
        <p:nvPicPr>
          <p:cNvPr id="5" name="Picture 5">
            <a:extLst>
              <a:ext uri="{FF2B5EF4-FFF2-40B4-BE49-F238E27FC236}">
                <a16:creationId xmlns:a16="http://schemas.microsoft.com/office/drawing/2014/main" id="{5F2DEA8B-E729-2532-E846-AF1D9969FA64}"/>
              </a:ext>
            </a:extLst>
          </p:cNvPr>
          <p:cNvPicPr>
            <a:picLocks noChangeAspect="1"/>
          </p:cNvPicPr>
          <p:nvPr/>
        </p:nvPicPr>
        <p:blipFill>
          <a:blip r:embed="rId4"/>
          <a:stretch>
            <a:fillRect/>
          </a:stretch>
        </p:blipFill>
        <p:spPr>
          <a:xfrm>
            <a:off x="9484488" y="4030523"/>
            <a:ext cx="2280213" cy="1168442"/>
          </a:xfrm>
          <a:prstGeom prst="rect">
            <a:avLst/>
          </a:prstGeom>
        </p:spPr>
      </p:pic>
      <p:pic>
        <p:nvPicPr>
          <p:cNvPr id="6" name="Picture 6">
            <a:extLst>
              <a:ext uri="{FF2B5EF4-FFF2-40B4-BE49-F238E27FC236}">
                <a16:creationId xmlns:a16="http://schemas.microsoft.com/office/drawing/2014/main" id="{9E56EAF5-F2C6-9917-1AC2-65E99A95797A}"/>
              </a:ext>
            </a:extLst>
          </p:cNvPr>
          <p:cNvPicPr>
            <a:picLocks noChangeAspect="1"/>
          </p:cNvPicPr>
          <p:nvPr/>
        </p:nvPicPr>
        <p:blipFill>
          <a:blip r:embed="rId5"/>
          <a:stretch>
            <a:fillRect/>
          </a:stretch>
        </p:blipFill>
        <p:spPr>
          <a:xfrm>
            <a:off x="9924025" y="5346842"/>
            <a:ext cx="1401140" cy="1363281"/>
          </a:xfrm>
          <a:prstGeom prst="rect">
            <a:avLst/>
          </a:prstGeom>
        </p:spPr>
      </p:pic>
      <p:sp>
        <p:nvSpPr>
          <p:cNvPr id="2" name="Title 1">
            <a:extLst>
              <a:ext uri="{FF2B5EF4-FFF2-40B4-BE49-F238E27FC236}">
                <a16:creationId xmlns:a16="http://schemas.microsoft.com/office/drawing/2014/main" id="{F0EA00E8-0386-B7D5-F3E9-B1BC82CD3ED3}"/>
              </a:ext>
            </a:extLst>
          </p:cNvPr>
          <p:cNvSpPr txBox="1">
            <a:spLocks/>
          </p:cNvSpPr>
          <p:nvPr/>
        </p:nvSpPr>
        <p:spPr>
          <a:xfrm>
            <a:off x="1148022" y="334775"/>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FFFFFF"/>
                </a:solidFill>
                <a:ea typeface="+mj-lt"/>
                <a:cs typeface="+mj-lt"/>
              </a:rPr>
              <a:t>Operational Support</a:t>
            </a:r>
            <a:endParaRPr lang="en-US" b="1" dirty="0">
              <a:ea typeface="+mj-lt"/>
              <a:cs typeface="+mj-lt"/>
            </a:endParaRPr>
          </a:p>
        </p:txBody>
      </p:sp>
      <p:pic>
        <p:nvPicPr>
          <p:cNvPr id="1026" name="Picture 2">
            <a:extLst>
              <a:ext uri="{FF2B5EF4-FFF2-40B4-BE49-F238E27FC236}">
                <a16:creationId xmlns:a16="http://schemas.microsoft.com/office/drawing/2014/main" id="{38B44B98-C604-A95B-577A-CA9CE17DCE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543" y="3382771"/>
            <a:ext cx="8588452" cy="19640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9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9F93C4-748A-A467-3E7B-B30C1A92D38E}"/>
              </a:ext>
            </a:extLst>
          </p:cNvPr>
          <p:cNvSpPr>
            <a:spLocks noGrp="1"/>
          </p:cNvSpPr>
          <p:nvPr>
            <p:ph idx="1"/>
          </p:nvPr>
        </p:nvSpPr>
        <p:spPr>
          <a:xfrm>
            <a:off x="4824843" y="1112451"/>
            <a:ext cx="6555347" cy="7195307"/>
          </a:xfrm>
        </p:spPr>
        <p:txBody>
          <a:bodyPr anchor="ctr">
            <a:normAutofit/>
          </a:bodyPr>
          <a:lstStyle/>
          <a:p>
            <a:pPr marL="0" indent="0" algn="ctr">
              <a:buNone/>
            </a:pPr>
            <a:r>
              <a:rPr lang="en-US" sz="4000" b="1" dirty="0">
                <a:cs typeface="Calibri"/>
              </a:rPr>
              <a:t>Capital Improvement Grant</a:t>
            </a:r>
          </a:p>
          <a:p>
            <a:pPr marL="0" indent="0" algn="ctr">
              <a:buNone/>
            </a:pPr>
            <a:r>
              <a:rPr lang="en-US" sz="2400" dirty="0">
                <a:cs typeface="Calibri"/>
              </a:rPr>
              <a:t>Funding to purchase equipment or </a:t>
            </a:r>
          </a:p>
          <a:p>
            <a:pPr marL="0" indent="0" algn="ctr">
              <a:buNone/>
            </a:pPr>
            <a:r>
              <a:rPr lang="en-US" sz="2400" dirty="0">
                <a:cs typeface="Calibri"/>
              </a:rPr>
              <a:t>facility enhancement.</a:t>
            </a:r>
          </a:p>
          <a:p>
            <a:pPr marL="0" indent="0">
              <a:buNone/>
            </a:pPr>
            <a:endParaRPr lang="en-US" sz="3200" dirty="0">
              <a:ea typeface="+mn-lt"/>
              <a:cs typeface="+mn-lt"/>
            </a:endParaRPr>
          </a:p>
          <a:p>
            <a:pPr marL="971550" lvl="1" indent="-285750">
              <a:buFont typeface="Arial"/>
            </a:pPr>
            <a:r>
              <a:rPr lang="en-US" sz="3200" dirty="0">
                <a:highlight>
                  <a:srgbClr val="FFFF00"/>
                </a:highlight>
                <a:ea typeface="+mn-lt"/>
                <a:cs typeface="+mn-lt"/>
              </a:rPr>
              <a:t>All Library Types Eligible</a:t>
            </a:r>
          </a:p>
          <a:p>
            <a:pPr marL="971550" lvl="1" indent="-285750">
              <a:buFont typeface="Arial"/>
            </a:pPr>
            <a:r>
              <a:rPr lang="en-US" sz="3200" dirty="0">
                <a:ea typeface="+mn-lt"/>
                <a:cs typeface="+mn-lt"/>
              </a:rPr>
              <a:t>Next Capital Improvement Deadline: </a:t>
            </a:r>
            <a:r>
              <a:rPr lang="en-US" sz="2800" dirty="0">
                <a:ea typeface="+mn-lt"/>
                <a:cs typeface="+mn-lt"/>
              </a:rPr>
              <a:t>Spring 2023 </a:t>
            </a:r>
            <a:r>
              <a:rPr lang="en-US" sz="1800" dirty="0">
                <a:ea typeface="+mn-lt"/>
                <a:cs typeface="+mn-lt"/>
              </a:rPr>
              <a:t>(likely June 1, subject to change)</a:t>
            </a:r>
          </a:p>
          <a:p>
            <a:pPr marL="971550" lvl="1" indent="-285750">
              <a:buFont typeface="Arial"/>
              <a:buChar char="•"/>
            </a:pPr>
            <a:r>
              <a:rPr lang="en-US" sz="2800" dirty="0">
                <a:ea typeface="+mn-lt"/>
                <a:cs typeface="+mn-lt"/>
              </a:rPr>
              <a:t>Apply Annually</a:t>
            </a:r>
          </a:p>
          <a:p>
            <a:pPr marL="971550" lvl="1" indent="-285750">
              <a:buFont typeface="Arial"/>
            </a:pPr>
            <a:endParaRPr lang="en-US" sz="2800" dirty="0">
              <a:ea typeface="+mn-lt"/>
              <a:cs typeface="+mn-lt"/>
            </a:endParaRPr>
          </a:p>
          <a:p>
            <a:pPr marL="0" indent="0">
              <a:buNone/>
            </a:pPr>
            <a:endParaRPr lang="en-US" sz="3200" dirty="0">
              <a:cs typeface="Calibri"/>
            </a:endParaRPr>
          </a:p>
          <a:p>
            <a:endParaRPr lang="en-US" sz="3200" dirty="0">
              <a:cs typeface="Calibri"/>
            </a:endParaRPr>
          </a:p>
          <a:p>
            <a:endParaRPr lang="en-US" sz="2000" dirty="0">
              <a:cs typeface="Calibri"/>
            </a:endParaRPr>
          </a:p>
          <a:p>
            <a:endParaRPr lang="en-US" sz="2000" dirty="0">
              <a:cs typeface="Calibri"/>
            </a:endParaRPr>
          </a:p>
          <a:p>
            <a:endParaRPr lang="en-US" sz="2000" dirty="0">
              <a:cs typeface="Calibri"/>
            </a:endParaRPr>
          </a:p>
          <a:p>
            <a:endParaRPr lang="en-US" sz="2000" dirty="0">
              <a:cs typeface="Calibri"/>
            </a:endParaRPr>
          </a:p>
        </p:txBody>
      </p:sp>
      <p:sp>
        <p:nvSpPr>
          <p:cNvPr id="9" name="Title 1">
            <a:extLst>
              <a:ext uri="{FF2B5EF4-FFF2-40B4-BE49-F238E27FC236}">
                <a16:creationId xmlns:a16="http://schemas.microsoft.com/office/drawing/2014/main" id="{6F3ACD81-D1EB-4EF5-AA37-49466730D4E0}"/>
              </a:ext>
            </a:extLst>
          </p:cNvPr>
          <p:cNvSpPr>
            <a:spLocks noGrp="1"/>
          </p:cNvSpPr>
          <p:nvPr>
            <p:ph type="title"/>
          </p:nvPr>
        </p:nvSpPr>
        <p:spPr>
          <a:xfrm>
            <a:off x="-10877" y="583075"/>
            <a:ext cx="4037835" cy="3387497"/>
          </a:xfrm>
        </p:spPr>
        <p:txBody>
          <a:bodyPr anchor="b">
            <a:normAutofit/>
          </a:bodyPr>
          <a:lstStyle/>
          <a:p>
            <a:pPr algn="ctr"/>
            <a:r>
              <a:rPr lang="en-US" sz="6600" b="1" dirty="0">
                <a:solidFill>
                  <a:srgbClr val="FFFFFF"/>
                </a:solidFill>
                <a:cs typeface="Calibri Light"/>
              </a:rPr>
              <a:t>Capital </a:t>
            </a:r>
            <a:r>
              <a:rPr lang="en-US" sz="5400" b="1" dirty="0">
                <a:solidFill>
                  <a:srgbClr val="FFFFFF"/>
                </a:solidFill>
                <a:cs typeface="Calibri Light"/>
              </a:rPr>
              <a:t>Improvement</a:t>
            </a:r>
            <a:endParaRPr lang="en-US" sz="6600" b="1" dirty="0">
              <a:solidFill>
                <a:srgbClr val="FFFFFF"/>
              </a:solidFill>
              <a:cs typeface="Calibri Light"/>
            </a:endParaRPr>
          </a:p>
        </p:txBody>
      </p:sp>
    </p:spTree>
    <p:extLst>
      <p:ext uri="{BB962C8B-B14F-4D97-AF65-F5344CB8AC3E}">
        <p14:creationId xmlns:p14="http://schemas.microsoft.com/office/powerpoint/2010/main" val="130322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773BF48D-5528-DDC5-1FD4-DC265C947735}"/>
              </a:ext>
            </a:extLst>
          </p:cNvPr>
          <p:cNvSpPr>
            <a:spLocks noGrp="1"/>
          </p:cNvSpPr>
          <p:nvPr>
            <p:ph idx="1"/>
          </p:nvPr>
        </p:nvSpPr>
        <p:spPr>
          <a:xfrm>
            <a:off x="65879" y="105265"/>
            <a:ext cx="11070578" cy="1084207"/>
          </a:xfrm>
        </p:spPr>
        <p:txBody>
          <a:bodyPr anchor="ctr">
            <a:normAutofit/>
          </a:bodyPr>
          <a:lstStyle/>
          <a:p>
            <a:r>
              <a:rPr lang="en-US" sz="2600" b="1" u="sng" dirty="0">
                <a:cs typeface="Calibri"/>
              </a:rPr>
              <a:t>MACC Capital Improvement Basics</a:t>
            </a:r>
          </a:p>
        </p:txBody>
      </p:sp>
      <p:sp>
        <p:nvSpPr>
          <p:cNvPr id="5" name="Content Placeholder 2">
            <a:extLst>
              <a:ext uri="{FF2B5EF4-FFF2-40B4-BE49-F238E27FC236}">
                <a16:creationId xmlns:a16="http://schemas.microsoft.com/office/drawing/2014/main" id="{DB6D948B-0E7E-C188-96ED-097BB5CA5B7C}"/>
              </a:ext>
            </a:extLst>
          </p:cNvPr>
          <p:cNvSpPr txBox="1">
            <a:spLocks/>
          </p:cNvSpPr>
          <p:nvPr/>
        </p:nvSpPr>
        <p:spPr>
          <a:xfrm>
            <a:off x="275421" y="818527"/>
            <a:ext cx="11070578" cy="1084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cs typeface="Calibri"/>
              </a:rPr>
              <a:t>                        Equipment                             OR                        Facility Enhancement</a:t>
            </a:r>
            <a:endParaRPr lang="en-US" sz="2600" b="1" u="sng" dirty="0">
              <a:cs typeface="Calibri"/>
            </a:endParaRPr>
          </a:p>
          <a:p>
            <a:endParaRPr lang="en-US" sz="2600" b="1" u="sng" dirty="0">
              <a:cs typeface="Calibri"/>
            </a:endParaRPr>
          </a:p>
        </p:txBody>
      </p:sp>
      <p:sp>
        <p:nvSpPr>
          <p:cNvPr id="6" name="TextBox 5">
            <a:extLst>
              <a:ext uri="{FF2B5EF4-FFF2-40B4-BE49-F238E27FC236}">
                <a16:creationId xmlns:a16="http://schemas.microsoft.com/office/drawing/2014/main" id="{FD65AB23-654F-B0E3-B8BC-561BED0AD3A9}"/>
              </a:ext>
            </a:extLst>
          </p:cNvPr>
          <p:cNvSpPr txBox="1"/>
          <p:nvPr/>
        </p:nvSpPr>
        <p:spPr>
          <a:xfrm>
            <a:off x="1192718" y="1311817"/>
            <a:ext cx="36402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Non-permanent, could take with you</a:t>
            </a:r>
          </a:p>
        </p:txBody>
      </p:sp>
      <p:sp>
        <p:nvSpPr>
          <p:cNvPr id="7" name="TextBox 6">
            <a:extLst>
              <a:ext uri="{FF2B5EF4-FFF2-40B4-BE49-F238E27FC236}">
                <a16:creationId xmlns:a16="http://schemas.microsoft.com/office/drawing/2014/main" id="{6A4F73BC-A15E-B469-93D1-127D4D634E3F}"/>
              </a:ext>
            </a:extLst>
          </p:cNvPr>
          <p:cNvSpPr txBox="1"/>
          <p:nvPr/>
        </p:nvSpPr>
        <p:spPr>
          <a:xfrm>
            <a:off x="6510585" y="1313032"/>
            <a:ext cx="54353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Permanent, need building ownership or long-term lease</a:t>
            </a:r>
          </a:p>
        </p:txBody>
      </p:sp>
      <p:pic>
        <p:nvPicPr>
          <p:cNvPr id="8" name="Picture 10">
            <a:extLst>
              <a:ext uri="{FF2B5EF4-FFF2-40B4-BE49-F238E27FC236}">
                <a16:creationId xmlns:a16="http://schemas.microsoft.com/office/drawing/2014/main" id="{596AD92F-B9CA-C188-7EC4-D3AAD719DAB5}"/>
              </a:ext>
            </a:extLst>
          </p:cNvPr>
          <p:cNvPicPr>
            <a:picLocks noChangeAspect="1"/>
          </p:cNvPicPr>
          <p:nvPr/>
        </p:nvPicPr>
        <p:blipFill>
          <a:blip r:embed="rId2"/>
          <a:stretch>
            <a:fillRect/>
          </a:stretch>
        </p:blipFill>
        <p:spPr>
          <a:xfrm>
            <a:off x="3258223" y="1816712"/>
            <a:ext cx="2114739" cy="1633834"/>
          </a:xfrm>
          <a:prstGeom prst="rect">
            <a:avLst/>
          </a:prstGeom>
        </p:spPr>
      </p:pic>
      <p:pic>
        <p:nvPicPr>
          <p:cNvPr id="9" name="Picture 14">
            <a:extLst>
              <a:ext uri="{FF2B5EF4-FFF2-40B4-BE49-F238E27FC236}">
                <a16:creationId xmlns:a16="http://schemas.microsoft.com/office/drawing/2014/main" id="{EF35A7C5-8918-409F-8413-664814FAF245}"/>
              </a:ext>
            </a:extLst>
          </p:cNvPr>
          <p:cNvPicPr>
            <a:picLocks noChangeAspect="1"/>
          </p:cNvPicPr>
          <p:nvPr/>
        </p:nvPicPr>
        <p:blipFill>
          <a:blip r:embed="rId3"/>
          <a:stretch>
            <a:fillRect/>
          </a:stretch>
        </p:blipFill>
        <p:spPr>
          <a:xfrm>
            <a:off x="3692124" y="3388408"/>
            <a:ext cx="1688927" cy="1788443"/>
          </a:xfrm>
          <a:prstGeom prst="rect">
            <a:avLst/>
          </a:prstGeom>
        </p:spPr>
      </p:pic>
      <p:pic>
        <p:nvPicPr>
          <p:cNvPr id="11" name="Picture 15">
            <a:extLst>
              <a:ext uri="{FF2B5EF4-FFF2-40B4-BE49-F238E27FC236}">
                <a16:creationId xmlns:a16="http://schemas.microsoft.com/office/drawing/2014/main" id="{12D4FA8C-5399-B7DA-41AE-BBFCC599EF55}"/>
              </a:ext>
            </a:extLst>
          </p:cNvPr>
          <p:cNvPicPr>
            <a:picLocks noChangeAspect="1"/>
          </p:cNvPicPr>
          <p:nvPr/>
        </p:nvPicPr>
        <p:blipFill>
          <a:blip r:embed="rId4"/>
          <a:stretch>
            <a:fillRect/>
          </a:stretch>
        </p:blipFill>
        <p:spPr>
          <a:xfrm>
            <a:off x="7751524" y="1921579"/>
            <a:ext cx="2743200" cy="1344706"/>
          </a:xfrm>
          <a:prstGeom prst="rect">
            <a:avLst/>
          </a:prstGeom>
        </p:spPr>
      </p:pic>
      <p:pic>
        <p:nvPicPr>
          <p:cNvPr id="13" name="Picture 17">
            <a:extLst>
              <a:ext uri="{FF2B5EF4-FFF2-40B4-BE49-F238E27FC236}">
                <a16:creationId xmlns:a16="http://schemas.microsoft.com/office/drawing/2014/main" id="{2736FEF2-85A6-828E-9B20-09F3FB9FA22F}"/>
              </a:ext>
            </a:extLst>
          </p:cNvPr>
          <p:cNvPicPr>
            <a:picLocks noChangeAspect="1"/>
          </p:cNvPicPr>
          <p:nvPr/>
        </p:nvPicPr>
        <p:blipFill>
          <a:blip r:embed="rId5"/>
          <a:stretch>
            <a:fillRect/>
          </a:stretch>
        </p:blipFill>
        <p:spPr>
          <a:xfrm>
            <a:off x="6279715" y="3388408"/>
            <a:ext cx="2743200" cy="1542553"/>
          </a:xfrm>
          <a:prstGeom prst="rect">
            <a:avLst/>
          </a:prstGeom>
        </p:spPr>
      </p:pic>
      <p:pic>
        <p:nvPicPr>
          <p:cNvPr id="15" name="Picture 18">
            <a:extLst>
              <a:ext uri="{FF2B5EF4-FFF2-40B4-BE49-F238E27FC236}">
                <a16:creationId xmlns:a16="http://schemas.microsoft.com/office/drawing/2014/main" id="{7035AD4D-C64F-9838-D15A-C1E61B9BEB99}"/>
              </a:ext>
            </a:extLst>
          </p:cNvPr>
          <p:cNvPicPr>
            <a:picLocks noChangeAspect="1"/>
          </p:cNvPicPr>
          <p:nvPr/>
        </p:nvPicPr>
        <p:blipFill>
          <a:blip r:embed="rId6"/>
          <a:stretch>
            <a:fillRect/>
          </a:stretch>
        </p:blipFill>
        <p:spPr>
          <a:xfrm>
            <a:off x="9317277" y="3345409"/>
            <a:ext cx="2743200" cy="1816443"/>
          </a:xfrm>
          <a:prstGeom prst="rect">
            <a:avLst/>
          </a:prstGeom>
        </p:spPr>
      </p:pic>
      <p:pic>
        <p:nvPicPr>
          <p:cNvPr id="17" name="Picture 20">
            <a:extLst>
              <a:ext uri="{FF2B5EF4-FFF2-40B4-BE49-F238E27FC236}">
                <a16:creationId xmlns:a16="http://schemas.microsoft.com/office/drawing/2014/main" id="{7B6DE9DF-5DBF-AB15-1378-1F7DA178CB39}"/>
              </a:ext>
            </a:extLst>
          </p:cNvPr>
          <p:cNvPicPr>
            <a:picLocks noChangeAspect="1"/>
          </p:cNvPicPr>
          <p:nvPr/>
        </p:nvPicPr>
        <p:blipFill>
          <a:blip r:embed="rId7"/>
          <a:stretch>
            <a:fillRect/>
          </a:stretch>
        </p:blipFill>
        <p:spPr>
          <a:xfrm>
            <a:off x="331524" y="2129098"/>
            <a:ext cx="2743200" cy="2743200"/>
          </a:xfrm>
          <a:prstGeom prst="rect">
            <a:avLst/>
          </a:prstGeom>
        </p:spPr>
      </p:pic>
      <p:cxnSp>
        <p:nvCxnSpPr>
          <p:cNvPr id="21" name="Straight Arrow Connector 20">
            <a:extLst>
              <a:ext uri="{FF2B5EF4-FFF2-40B4-BE49-F238E27FC236}">
                <a16:creationId xmlns:a16="http://schemas.microsoft.com/office/drawing/2014/main" id="{1EC33350-D696-0F7A-BB64-789A5218E11C}"/>
              </a:ext>
            </a:extLst>
          </p:cNvPr>
          <p:cNvCxnSpPr/>
          <p:nvPr/>
        </p:nvCxnSpPr>
        <p:spPr>
          <a:xfrm>
            <a:off x="6025671" y="1552835"/>
            <a:ext cx="11232" cy="3715393"/>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DA7169D-64F3-50C9-81AA-36DAFC5C999E}"/>
              </a:ext>
            </a:extLst>
          </p:cNvPr>
          <p:cNvSpPr txBox="1">
            <a:spLocks/>
          </p:cNvSpPr>
          <p:nvPr/>
        </p:nvSpPr>
        <p:spPr>
          <a:xfrm>
            <a:off x="1169042" y="5561019"/>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b="1" dirty="0">
              <a:solidFill>
                <a:srgbClr val="FFFFFF"/>
              </a:solidFill>
              <a:cs typeface="Calibri Light"/>
            </a:endParaRPr>
          </a:p>
        </p:txBody>
      </p:sp>
      <p:sp>
        <p:nvSpPr>
          <p:cNvPr id="16" name="Title 1">
            <a:extLst>
              <a:ext uri="{FF2B5EF4-FFF2-40B4-BE49-F238E27FC236}">
                <a16:creationId xmlns:a16="http://schemas.microsoft.com/office/drawing/2014/main" id="{68360814-E683-6763-B62A-F8B5BA4229E3}"/>
              </a:ext>
            </a:extLst>
          </p:cNvPr>
          <p:cNvSpPr txBox="1">
            <a:spLocks/>
          </p:cNvSpPr>
          <p:nvPr/>
        </p:nvSpPr>
        <p:spPr>
          <a:xfrm>
            <a:off x="1240506" y="5522638"/>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FFFFFF"/>
                </a:solidFill>
                <a:ea typeface="+mj-lt"/>
                <a:cs typeface="+mj-lt"/>
              </a:rPr>
              <a:t>Capital Improvement</a:t>
            </a:r>
            <a:endParaRPr lang="en-US" b="1" dirty="0">
              <a:ea typeface="+mj-lt"/>
              <a:cs typeface="+mj-lt"/>
            </a:endParaRPr>
          </a:p>
        </p:txBody>
      </p:sp>
    </p:spTree>
    <p:extLst>
      <p:ext uri="{BB962C8B-B14F-4D97-AF65-F5344CB8AC3E}">
        <p14:creationId xmlns:p14="http://schemas.microsoft.com/office/powerpoint/2010/main" val="2235755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773BF48D-5528-DDC5-1FD4-DC265C947735}"/>
              </a:ext>
            </a:extLst>
          </p:cNvPr>
          <p:cNvSpPr>
            <a:spLocks noGrp="1"/>
          </p:cNvSpPr>
          <p:nvPr>
            <p:ph idx="1"/>
          </p:nvPr>
        </p:nvSpPr>
        <p:spPr>
          <a:xfrm>
            <a:off x="65879" y="105265"/>
            <a:ext cx="11070578" cy="2399439"/>
          </a:xfrm>
        </p:spPr>
        <p:txBody>
          <a:bodyPr anchor="ctr">
            <a:normAutofit lnSpcReduction="10000"/>
          </a:bodyPr>
          <a:lstStyle/>
          <a:p>
            <a:r>
              <a:rPr lang="en-US" sz="2600" b="1" u="sng" dirty="0">
                <a:cs typeface="Calibri"/>
              </a:rPr>
              <a:t>MACC Capital Improvement Basics</a:t>
            </a:r>
          </a:p>
          <a:p>
            <a:pPr lvl="1"/>
            <a:r>
              <a:rPr lang="en-US" sz="2200" dirty="0">
                <a:cs typeface="Calibri"/>
              </a:rPr>
              <a:t>Request amount: $5,000-$100,000</a:t>
            </a:r>
          </a:p>
          <a:p>
            <a:pPr lvl="1"/>
            <a:r>
              <a:rPr lang="en-US" sz="2200" dirty="0">
                <a:cs typeface="Calibri"/>
              </a:rPr>
              <a:t>1:1 cash match and/or newly manufactured product in-kind match. Labor not eligible as in-kind.</a:t>
            </a:r>
          </a:p>
          <a:p>
            <a:pPr lvl="1"/>
            <a:r>
              <a:rPr lang="en-US" sz="2200" dirty="0">
                <a:cs typeface="Calibri"/>
              </a:rPr>
              <a:t>Project should be shovel-ready (or very close). Project must be completed within grant period (one year).</a:t>
            </a:r>
          </a:p>
          <a:p>
            <a:pPr lvl="1"/>
            <a:r>
              <a:rPr lang="en-US" sz="2200" dirty="0">
                <a:cs typeface="Calibri"/>
              </a:rPr>
              <a:t>Think about: Accessibility, Productivity, Efficiency</a:t>
            </a:r>
          </a:p>
        </p:txBody>
      </p:sp>
      <p:pic>
        <p:nvPicPr>
          <p:cNvPr id="20" name="Picture 19">
            <a:extLst>
              <a:ext uri="{FF2B5EF4-FFF2-40B4-BE49-F238E27FC236}">
                <a16:creationId xmlns:a16="http://schemas.microsoft.com/office/drawing/2014/main" id="{95B47FA5-594E-33E5-583F-DB691506F2D5}"/>
              </a:ext>
            </a:extLst>
          </p:cNvPr>
          <p:cNvPicPr>
            <a:picLocks noChangeAspect="1"/>
          </p:cNvPicPr>
          <p:nvPr/>
        </p:nvPicPr>
        <p:blipFill>
          <a:blip r:embed="rId2"/>
          <a:stretch>
            <a:fillRect/>
          </a:stretch>
        </p:blipFill>
        <p:spPr>
          <a:xfrm>
            <a:off x="2211424" y="2689963"/>
            <a:ext cx="2045537" cy="2064587"/>
          </a:xfrm>
          <a:prstGeom prst="rect">
            <a:avLst/>
          </a:prstGeom>
        </p:spPr>
      </p:pic>
      <p:pic>
        <p:nvPicPr>
          <p:cNvPr id="21" name="Picture 20">
            <a:extLst>
              <a:ext uri="{FF2B5EF4-FFF2-40B4-BE49-F238E27FC236}">
                <a16:creationId xmlns:a16="http://schemas.microsoft.com/office/drawing/2014/main" id="{7B6D9875-ADCB-124A-77FA-98525A9E3CBA}"/>
              </a:ext>
            </a:extLst>
          </p:cNvPr>
          <p:cNvPicPr>
            <a:picLocks noChangeAspect="1"/>
          </p:cNvPicPr>
          <p:nvPr/>
        </p:nvPicPr>
        <p:blipFill>
          <a:blip r:embed="rId3"/>
          <a:stretch>
            <a:fillRect/>
          </a:stretch>
        </p:blipFill>
        <p:spPr>
          <a:xfrm>
            <a:off x="7753533" y="2677112"/>
            <a:ext cx="2093703" cy="2122099"/>
          </a:xfrm>
          <a:prstGeom prst="rect">
            <a:avLst/>
          </a:prstGeom>
        </p:spPr>
      </p:pic>
      <p:pic>
        <p:nvPicPr>
          <p:cNvPr id="22" name="Graphic 10" descr="Bar graph with upward trend with solid fill">
            <a:extLst>
              <a:ext uri="{FF2B5EF4-FFF2-40B4-BE49-F238E27FC236}">
                <a16:creationId xmlns:a16="http://schemas.microsoft.com/office/drawing/2014/main" id="{593F7E1D-A8CF-E1BB-9651-66517C2EAD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25523" y="2480895"/>
            <a:ext cx="2592021" cy="2573845"/>
          </a:xfrm>
          <a:prstGeom prst="rect">
            <a:avLst/>
          </a:prstGeom>
        </p:spPr>
      </p:pic>
      <p:sp>
        <p:nvSpPr>
          <p:cNvPr id="13" name="Title 1">
            <a:extLst>
              <a:ext uri="{FF2B5EF4-FFF2-40B4-BE49-F238E27FC236}">
                <a16:creationId xmlns:a16="http://schemas.microsoft.com/office/drawing/2014/main" id="{B041C5F9-15BC-7065-B471-636E71AB3243}"/>
              </a:ext>
            </a:extLst>
          </p:cNvPr>
          <p:cNvSpPr txBox="1">
            <a:spLocks/>
          </p:cNvSpPr>
          <p:nvPr/>
        </p:nvSpPr>
        <p:spPr>
          <a:xfrm>
            <a:off x="1169042" y="5561019"/>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b="1" dirty="0">
              <a:solidFill>
                <a:srgbClr val="FFFFFF"/>
              </a:solidFill>
              <a:cs typeface="Calibri Light"/>
            </a:endParaRPr>
          </a:p>
        </p:txBody>
      </p:sp>
      <p:sp>
        <p:nvSpPr>
          <p:cNvPr id="7" name="Title 1">
            <a:extLst>
              <a:ext uri="{FF2B5EF4-FFF2-40B4-BE49-F238E27FC236}">
                <a16:creationId xmlns:a16="http://schemas.microsoft.com/office/drawing/2014/main" id="{1BC2C51D-D5A9-5AB1-3AB6-ACBF99F322B7}"/>
              </a:ext>
            </a:extLst>
          </p:cNvPr>
          <p:cNvSpPr txBox="1">
            <a:spLocks/>
          </p:cNvSpPr>
          <p:nvPr/>
        </p:nvSpPr>
        <p:spPr>
          <a:xfrm>
            <a:off x="1240506" y="5522638"/>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FFFFFF"/>
                </a:solidFill>
                <a:ea typeface="+mj-lt"/>
                <a:cs typeface="+mj-lt"/>
              </a:rPr>
              <a:t>Capital Improvement</a:t>
            </a:r>
            <a:endParaRPr lang="en-US" b="1" dirty="0">
              <a:ea typeface="+mj-lt"/>
              <a:cs typeface="+mj-lt"/>
            </a:endParaRPr>
          </a:p>
        </p:txBody>
      </p:sp>
    </p:spTree>
    <p:extLst>
      <p:ext uri="{BB962C8B-B14F-4D97-AF65-F5344CB8AC3E}">
        <p14:creationId xmlns:p14="http://schemas.microsoft.com/office/powerpoint/2010/main" val="1061651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16E49848-28EE-EC67-CAAC-BE72F19E9659}"/>
              </a:ext>
            </a:extLst>
          </p:cNvPr>
          <p:cNvSpPr txBox="1">
            <a:spLocks/>
          </p:cNvSpPr>
          <p:nvPr/>
        </p:nvSpPr>
        <p:spPr>
          <a:xfrm>
            <a:off x="128553" y="1912221"/>
            <a:ext cx="7986743" cy="17209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u="sng" dirty="0">
                <a:cs typeface="Calibri"/>
              </a:rPr>
              <a:t>MACC Capital Improvement Examples - Libraries</a:t>
            </a:r>
          </a:p>
          <a:p>
            <a:pPr lvl="1"/>
            <a:endParaRPr lang="en-US" sz="2200" dirty="0">
              <a:cs typeface="Calibri"/>
            </a:endParaRPr>
          </a:p>
          <a:p>
            <a:pPr lvl="2"/>
            <a:endParaRPr lang="en-US" dirty="0">
              <a:cs typeface="Calibri"/>
            </a:endParaRPr>
          </a:p>
          <a:p>
            <a:endParaRPr lang="en-US" sz="2600" b="1" u="sng" dirty="0">
              <a:cs typeface="Calibri"/>
            </a:endParaRPr>
          </a:p>
          <a:p>
            <a:endParaRPr lang="en-US" sz="2600" b="1" u="sng" dirty="0">
              <a:cs typeface="Calibri"/>
            </a:endParaRPr>
          </a:p>
        </p:txBody>
      </p:sp>
      <p:sp>
        <p:nvSpPr>
          <p:cNvPr id="8" name="TextBox 7">
            <a:extLst>
              <a:ext uri="{FF2B5EF4-FFF2-40B4-BE49-F238E27FC236}">
                <a16:creationId xmlns:a16="http://schemas.microsoft.com/office/drawing/2014/main" id="{11D14919-5927-B02E-9018-EDE8BD148CBC}"/>
              </a:ext>
            </a:extLst>
          </p:cNvPr>
          <p:cNvSpPr txBox="1"/>
          <p:nvPr/>
        </p:nvSpPr>
        <p:spPr>
          <a:xfrm>
            <a:off x="274896" y="3710379"/>
            <a:ext cx="3231096"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dirty="0">
                <a:cs typeface="Calibri"/>
              </a:rPr>
              <a:t>$23,850</a:t>
            </a:r>
          </a:p>
          <a:p>
            <a:pPr marL="342900" indent="-342900">
              <a:buFont typeface="Arial" panose="020B0604020202020204" pitchFamily="34" charset="0"/>
              <a:buChar char="•"/>
            </a:pPr>
            <a:r>
              <a:rPr lang="en-US" sz="2000" dirty="0">
                <a:cs typeface="Calibri"/>
              </a:rPr>
              <a:t>FY22- Roof Replacement (leaking onto bookshelves, damaging books)</a:t>
            </a:r>
          </a:p>
          <a:p>
            <a:pPr marL="342900" indent="-342900">
              <a:buFont typeface="Arial" panose="020B0604020202020204" pitchFamily="34" charset="0"/>
              <a:buChar char="•"/>
            </a:pPr>
            <a:r>
              <a:rPr lang="en-US" sz="2000" dirty="0">
                <a:cs typeface="Calibri"/>
              </a:rPr>
              <a:t>Applied again in FY23 for carpet replacement (damage from leaking roof)</a:t>
            </a:r>
          </a:p>
          <a:p>
            <a:pPr marL="285750" indent="-285750">
              <a:buFont typeface="Arial"/>
              <a:buChar char="•"/>
            </a:pPr>
            <a:endParaRPr lang="en-US" sz="2000" dirty="0">
              <a:cs typeface="Calibri"/>
            </a:endParaRPr>
          </a:p>
        </p:txBody>
      </p:sp>
      <p:sp>
        <p:nvSpPr>
          <p:cNvPr id="18" name="TextBox 17">
            <a:extLst>
              <a:ext uri="{FF2B5EF4-FFF2-40B4-BE49-F238E27FC236}">
                <a16:creationId xmlns:a16="http://schemas.microsoft.com/office/drawing/2014/main" id="{791EE7D1-F0FD-DB52-4F16-0DD4B5796A88}"/>
              </a:ext>
            </a:extLst>
          </p:cNvPr>
          <p:cNvSpPr txBox="1"/>
          <p:nvPr/>
        </p:nvSpPr>
        <p:spPr>
          <a:xfrm>
            <a:off x="3921536" y="3757808"/>
            <a:ext cx="403912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t>$26,600</a:t>
            </a:r>
          </a:p>
          <a:p>
            <a:pPr marL="285750" indent="-285750">
              <a:buFont typeface="Arial"/>
              <a:buChar char="•"/>
            </a:pPr>
            <a:r>
              <a:rPr lang="en-US" sz="2000" dirty="0"/>
              <a:t>Owns “Rogers City Theater”</a:t>
            </a:r>
          </a:p>
          <a:p>
            <a:pPr marL="285750" indent="-285750">
              <a:buFont typeface="Arial"/>
              <a:buChar char="•"/>
            </a:pPr>
            <a:r>
              <a:rPr lang="en-US" sz="2000" dirty="0"/>
              <a:t>Structural restoration of building’s north wall</a:t>
            </a:r>
          </a:p>
          <a:p>
            <a:pPr marL="285750" indent="-285750">
              <a:buFont typeface="Arial"/>
              <a:buChar char="•"/>
            </a:pPr>
            <a:r>
              <a:rPr lang="en-US" sz="2000" dirty="0"/>
              <a:t>Includes installation of fire escape stairs and restoration of disintegrating concrete</a:t>
            </a:r>
          </a:p>
        </p:txBody>
      </p:sp>
      <p:sp>
        <p:nvSpPr>
          <p:cNvPr id="24" name="TextBox 23">
            <a:extLst>
              <a:ext uri="{FF2B5EF4-FFF2-40B4-BE49-F238E27FC236}">
                <a16:creationId xmlns:a16="http://schemas.microsoft.com/office/drawing/2014/main" id="{4E7A6763-DF0C-99D5-415A-C8216A950FB0}"/>
              </a:ext>
            </a:extLst>
          </p:cNvPr>
          <p:cNvSpPr txBox="1"/>
          <p:nvPr/>
        </p:nvSpPr>
        <p:spPr>
          <a:xfrm>
            <a:off x="8270465" y="3690901"/>
            <a:ext cx="3766366"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dirty="0">
                <a:cs typeface="Calibri"/>
              </a:rPr>
              <a:t>$50,000</a:t>
            </a:r>
          </a:p>
          <a:p>
            <a:pPr marL="342900" indent="-342900">
              <a:buFont typeface="Arial" panose="020B0604020202020204" pitchFamily="34" charset="0"/>
              <a:buChar char="•"/>
            </a:pPr>
            <a:r>
              <a:rPr lang="en-US" sz="2000" dirty="0">
                <a:cs typeface="Calibri"/>
              </a:rPr>
              <a:t>Modernize library operations and patron service</a:t>
            </a:r>
          </a:p>
          <a:p>
            <a:pPr marL="342900" indent="-342900">
              <a:buFont typeface="Arial" panose="020B0604020202020204" pitchFamily="34" charset="0"/>
              <a:buChar char="•"/>
            </a:pPr>
            <a:r>
              <a:rPr lang="en-US" sz="2000" dirty="0">
                <a:cs typeface="Calibri"/>
              </a:rPr>
              <a:t>Installed security gates (prevents theft via RFID tags)</a:t>
            </a:r>
          </a:p>
          <a:p>
            <a:pPr marL="342900" indent="-342900">
              <a:buFont typeface="Arial" panose="020B0604020202020204" pitchFamily="34" charset="0"/>
              <a:buChar char="•"/>
            </a:pPr>
            <a:r>
              <a:rPr lang="en-US" sz="2000" dirty="0">
                <a:cs typeface="Calibri"/>
              </a:rPr>
              <a:t>RFID also enables self-checkout capability, installed kiosks</a:t>
            </a:r>
          </a:p>
          <a:p>
            <a:pPr marL="342900" indent="-342900">
              <a:buFont typeface="Arial" panose="020B0604020202020204" pitchFamily="34" charset="0"/>
              <a:buChar char="•"/>
            </a:pPr>
            <a:r>
              <a:rPr lang="en-US" sz="2000" dirty="0">
                <a:cs typeface="Calibri"/>
              </a:rPr>
              <a:t>Purchase laptops for patron use/checkout within building</a:t>
            </a:r>
          </a:p>
          <a:p>
            <a:pPr marL="285750" indent="-285750">
              <a:buFont typeface="Arial"/>
              <a:buChar char="•"/>
            </a:pPr>
            <a:endParaRPr lang="en-US" sz="2000" dirty="0">
              <a:cs typeface="Calibri"/>
            </a:endParaRPr>
          </a:p>
        </p:txBody>
      </p:sp>
      <p:pic>
        <p:nvPicPr>
          <p:cNvPr id="3" name="Picture 2" descr="Text&#10;&#10;Description automatically generated">
            <a:extLst>
              <a:ext uri="{FF2B5EF4-FFF2-40B4-BE49-F238E27FC236}">
                <a16:creationId xmlns:a16="http://schemas.microsoft.com/office/drawing/2014/main" id="{04CD2DFF-AFE6-7304-BC8F-BEC75307D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40" y="2444239"/>
            <a:ext cx="2938409" cy="1145980"/>
          </a:xfrm>
          <a:prstGeom prst="rect">
            <a:avLst/>
          </a:prstGeom>
        </p:spPr>
      </p:pic>
      <p:pic>
        <p:nvPicPr>
          <p:cNvPr id="9" name="Picture 8" descr="Logo, company name&#10;&#10;Description automatically generated">
            <a:extLst>
              <a:ext uri="{FF2B5EF4-FFF2-40B4-BE49-F238E27FC236}">
                <a16:creationId xmlns:a16="http://schemas.microsoft.com/office/drawing/2014/main" id="{F50EF971-DD69-1F46-3F3E-DD29613F2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650" y="2481328"/>
            <a:ext cx="3436057" cy="1229051"/>
          </a:xfrm>
          <a:prstGeom prst="rect">
            <a:avLst/>
          </a:prstGeom>
        </p:spPr>
      </p:pic>
      <p:pic>
        <p:nvPicPr>
          <p:cNvPr id="12" name="Picture 11" descr="Qr code&#10;&#10;Description automatically generated">
            <a:extLst>
              <a:ext uri="{FF2B5EF4-FFF2-40B4-BE49-F238E27FC236}">
                <a16:creationId xmlns:a16="http://schemas.microsoft.com/office/drawing/2014/main" id="{86BDCBEB-6D8D-0D68-09E1-D1B6A9D79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4543" y="2528757"/>
            <a:ext cx="3148230" cy="1068441"/>
          </a:xfrm>
          <a:prstGeom prst="rect">
            <a:avLst/>
          </a:prstGeom>
        </p:spPr>
      </p:pic>
      <p:sp>
        <p:nvSpPr>
          <p:cNvPr id="16" name="Title 1">
            <a:extLst>
              <a:ext uri="{FF2B5EF4-FFF2-40B4-BE49-F238E27FC236}">
                <a16:creationId xmlns:a16="http://schemas.microsoft.com/office/drawing/2014/main" id="{22B90523-98D6-24AC-6196-6A9ECA560D18}"/>
              </a:ext>
            </a:extLst>
          </p:cNvPr>
          <p:cNvSpPr txBox="1">
            <a:spLocks/>
          </p:cNvSpPr>
          <p:nvPr/>
        </p:nvSpPr>
        <p:spPr>
          <a:xfrm>
            <a:off x="1120485" y="323112"/>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FFFFFF"/>
                </a:solidFill>
                <a:ea typeface="+mj-lt"/>
                <a:cs typeface="+mj-lt"/>
              </a:rPr>
              <a:t>Capital Improvement</a:t>
            </a:r>
            <a:endParaRPr lang="en-US" b="1" dirty="0">
              <a:ea typeface="+mj-lt"/>
              <a:cs typeface="+mj-lt"/>
            </a:endParaRPr>
          </a:p>
        </p:txBody>
      </p:sp>
    </p:spTree>
    <p:extLst>
      <p:ext uri="{BB962C8B-B14F-4D97-AF65-F5344CB8AC3E}">
        <p14:creationId xmlns:p14="http://schemas.microsoft.com/office/powerpoint/2010/main" val="3545192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513E6-2AB8-4A7C-74E5-A534009C0972}"/>
              </a:ext>
            </a:extLst>
          </p:cNvPr>
          <p:cNvSpPr>
            <a:spLocks noGrp="1"/>
          </p:cNvSpPr>
          <p:nvPr>
            <p:ph type="title"/>
          </p:nvPr>
        </p:nvSpPr>
        <p:spPr>
          <a:xfrm>
            <a:off x="-220668" y="329568"/>
            <a:ext cx="4479151" cy="3707018"/>
          </a:xfrm>
        </p:spPr>
        <p:txBody>
          <a:bodyPr anchor="b">
            <a:normAutofit/>
          </a:bodyPr>
          <a:lstStyle/>
          <a:p>
            <a:pPr algn="ctr"/>
            <a:r>
              <a:rPr lang="en-US" sz="6600" b="1" dirty="0">
                <a:solidFill>
                  <a:srgbClr val="FFFFFF"/>
                </a:solidFill>
                <a:cs typeface="Calibri Light"/>
              </a:rPr>
              <a:t>New </a:t>
            </a:r>
            <a:br>
              <a:rPr lang="en-US" sz="6600" b="1" dirty="0">
                <a:solidFill>
                  <a:srgbClr val="FFFFFF"/>
                </a:solidFill>
                <a:cs typeface="Calibri Light"/>
              </a:rPr>
            </a:br>
            <a:r>
              <a:rPr lang="en-US" sz="6600" b="1" dirty="0">
                <a:solidFill>
                  <a:srgbClr val="FFFFFF"/>
                </a:solidFill>
                <a:cs typeface="Calibri Light"/>
              </a:rPr>
              <a:t>Leaders</a:t>
            </a:r>
            <a:endParaRPr lang="en-US" sz="6600" dirty="0"/>
          </a:p>
        </p:txBody>
      </p:sp>
      <p:sp>
        <p:nvSpPr>
          <p:cNvPr id="3" name="Content Placeholder 2">
            <a:extLst>
              <a:ext uri="{FF2B5EF4-FFF2-40B4-BE49-F238E27FC236}">
                <a16:creationId xmlns:a16="http://schemas.microsoft.com/office/drawing/2014/main" id="{519F93C4-748A-A467-3E7B-B30C1A92D38E}"/>
              </a:ext>
            </a:extLst>
          </p:cNvPr>
          <p:cNvSpPr>
            <a:spLocks noGrp="1"/>
          </p:cNvSpPr>
          <p:nvPr>
            <p:ph idx="1"/>
          </p:nvPr>
        </p:nvSpPr>
        <p:spPr>
          <a:xfrm>
            <a:off x="4810259" y="753863"/>
            <a:ext cx="6555347" cy="7195307"/>
          </a:xfrm>
        </p:spPr>
        <p:txBody>
          <a:bodyPr anchor="ctr">
            <a:normAutofit/>
          </a:bodyPr>
          <a:lstStyle/>
          <a:p>
            <a:pPr marL="0" indent="0" algn="ctr">
              <a:buNone/>
            </a:pPr>
            <a:r>
              <a:rPr lang="en-US" sz="4000" b="1" dirty="0">
                <a:cs typeface="Calibri"/>
              </a:rPr>
              <a:t>New Leaders Grant</a:t>
            </a:r>
          </a:p>
          <a:p>
            <a:pPr marL="0" indent="0" algn="ctr">
              <a:buNone/>
            </a:pPr>
            <a:r>
              <a:rPr lang="en-US" sz="2400" dirty="0">
                <a:cs typeface="Calibri"/>
              </a:rPr>
              <a:t>Funding to allow young person(s) to lead a project for your library. (up to $4,000)</a:t>
            </a:r>
          </a:p>
          <a:p>
            <a:pPr marL="0" indent="0">
              <a:buNone/>
            </a:pPr>
            <a:endParaRPr lang="en-US" sz="3200" dirty="0">
              <a:ea typeface="+mn-lt"/>
              <a:cs typeface="+mn-lt"/>
            </a:endParaRPr>
          </a:p>
          <a:p>
            <a:pPr marL="971550" lvl="1" indent="-285750">
              <a:buFont typeface="Arial"/>
              <a:buChar char="•"/>
            </a:pPr>
            <a:r>
              <a:rPr lang="en-US" sz="3200" dirty="0">
                <a:highlight>
                  <a:srgbClr val="FFFF00"/>
                </a:highlight>
                <a:ea typeface="+mn-lt"/>
                <a:cs typeface="+mn-lt"/>
              </a:rPr>
              <a:t>All Library Types Eligible</a:t>
            </a:r>
            <a:endParaRPr lang="en-US" sz="3200" dirty="0">
              <a:ea typeface="+mn-lt"/>
              <a:cs typeface="+mn-lt"/>
            </a:endParaRPr>
          </a:p>
          <a:p>
            <a:pPr marL="971550" lvl="1" indent="-285750">
              <a:buFont typeface="Arial"/>
            </a:pPr>
            <a:r>
              <a:rPr lang="en-US" sz="3200" dirty="0">
                <a:ea typeface="+mn-lt"/>
                <a:cs typeface="+mn-lt"/>
              </a:rPr>
              <a:t>Next New Leaders Deadline: </a:t>
            </a:r>
            <a:r>
              <a:rPr lang="en-US" sz="3600" dirty="0">
                <a:ea typeface="+mn-lt"/>
                <a:cs typeface="+mn-lt"/>
              </a:rPr>
              <a:t>Spring 2023 </a:t>
            </a:r>
            <a:r>
              <a:rPr lang="en-US" sz="3200" dirty="0">
                <a:ea typeface="+mn-lt"/>
                <a:cs typeface="+mn-lt"/>
              </a:rPr>
              <a:t>(likely June 1, subject to change)</a:t>
            </a:r>
          </a:p>
          <a:p>
            <a:pPr marL="971550" lvl="1" indent="-285750">
              <a:buFont typeface="Arial"/>
              <a:buChar char="•"/>
            </a:pPr>
            <a:r>
              <a:rPr lang="en-US" sz="3200" dirty="0">
                <a:ea typeface="+mn-lt"/>
                <a:cs typeface="+mn-lt"/>
              </a:rPr>
              <a:t>Apply Annually</a:t>
            </a:r>
          </a:p>
          <a:p>
            <a:pPr marL="971550" lvl="1" indent="-285750">
              <a:buFont typeface="Arial"/>
            </a:pPr>
            <a:endParaRPr lang="en-US" sz="3200" dirty="0">
              <a:ea typeface="+mn-lt"/>
              <a:cs typeface="+mn-lt"/>
            </a:endParaRPr>
          </a:p>
          <a:p>
            <a:pPr marL="0" indent="0">
              <a:buNone/>
            </a:pPr>
            <a:endParaRPr lang="en-US" sz="3200" dirty="0">
              <a:cs typeface="Calibri"/>
            </a:endParaRPr>
          </a:p>
          <a:p>
            <a:endParaRPr lang="en-US" sz="3200" dirty="0">
              <a:cs typeface="Calibri"/>
            </a:endParaRPr>
          </a:p>
          <a:p>
            <a:endParaRPr lang="en-US" sz="2000" dirty="0">
              <a:cs typeface="Calibri"/>
            </a:endParaRP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962267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9F93C4-748A-A467-3E7B-B30C1A92D38E}"/>
              </a:ext>
            </a:extLst>
          </p:cNvPr>
          <p:cNvSpPr>
            <a:spLocks noGrp="1"/>
          </p:cNvSpPr>
          <p:nvPr>
            <p:ph idx="1"/>
          </p:nvPr>
        </p:nvSpPr>
        <p:spPr>
          <a:xfrm>
            <a:off x="4361410" y="753863"/>
            <a:ext cx="7379977" cy="7195307"/>
          </a:xfrm>
        </p:spPr>
        <p:txBody>
          <a:bodyPr anchor="ctr">
            <a:normAutofit/>
          </a:bodyPr>
          <a:lstStyle/>
          <a:p>
            <a:pPr marL="0" indent="0" algn="ctr">
              <a:buNone/>
            </a:pPr>
            <a:r>
              <a:rPr lang="en-US" sz="4000" b="1" dirty="0">
                <a:cs typeface="Calibri"/>
              </a:rPr>
              <a:t>Minigrant Arts Project Grant</a:t>
            </a:r>
          </a:p>
          <a:p>
            <a:pPr marL="0" indent="0" algn="ctr">
              <a:buNone/>
            </a:pPr>
            <a:r>
              <a:rPr lang="en-US" sz="2400" dirty="0">
                <a:cs typeface="Calibri"/>
              </a:rPr>
              <a:t>Funding for smaller-scale arts and culture projects</a:t>
            </a:r>
          </a:p>
          <a:p>
            <a:pPr marL="0" indent="0">
              <a:buNone/>
            </a:pPr>
            <a:endParaRPr lang="en-US" sz="3200" dirty="0">
              <a:ea typeface="+mn-lt"/>
              <a:cs typeface="+mn-lt"/>
            </a:endParaRPr>
          </a:p>
          <a:p>
            <a:pPr marL="971550" lvl="1" indent="-285750">
              <a:buFont typeface="Arial"/>
              <a:buChar char="•"/>
            </a:pPr>
            <a:r>
              <a:rPr lang="en-US" sz="3200" dirty="0">
                <a:highlight>
                  <a:srgbClr val="FFFF00"/>
                </a:highlight>
                <a:ea typeface="+mn-lt"/>
                <a:cs typeface="+mn-lt"/>
              </a:rPr>
              <a:t>All Library Types Eligible</a:t>
            </a:r>
            <a:endParaRPr lang="en-US" sz="3200" dirty="0">
              <a:ea typeface="+mn-lt"/>
              <a:cs typeface="+mn-lt"/>
            </a:endParaRPr>
          </a:p>
          <a:p>
            <a:pPr marL="971550" lvl="1" indent="-285750">
              <a:buFont typeface="Arial"/>
            </a:pPr>
            <a:r>
              <a:rPr lang="en-US" sz="3200" dirty="0">
                <a:ea typeface="+mn-lt"/>
                <a:cs typeface="+mn-lt"/>
              </a:rPr>
              <a:t>Next Minigrant Arts Project Deadline: 2023 (Minigrant deadlines vary)</a:t>
            </a:r>
          </a:p>
          <a:p>
            <a:pPr marL="971550" lvl="1" indent="-285750">
              <a:buFont typeface="Arial"/>
            </a:pPr>
            <a:r>
              <a:rPr lang="en-US" sz="3200" dirty="0">
                <a:ea typeface="+mn-lt"/>
                <a:cs typeface="+mn-lt"/>
              </a:rPr>
              <a:t>Apply annually</a:t>
            </a:r>
          </a:p>
          <a:p>
            <a:pPr marL="971550" lvl="1" indent="-285750">
              <a:buFont typeface="Arial"/>
              <a:buChar char="•"/>
            </a:pPr>
            <a:r>
              <a:rPr lang="en-US" b="1" dirty="0">
                <a:cs typeface="Calibri"/>
              </a:rPr>
              <a:t>Cannot receive in addition to Project Support or Operational Support</a:t>
            </a:r>
            <a:endParaRPr lang="en-US" sz="3600" dirty="0">
              <a:ea typeface="+mn-lt"/>
              <a:cs typeface="+mn-lt"/>
            </a:endParaRPr>
          </a:p>
          <a:p>
            <a:pPr marL="0" indent="0">
              <a:buNone/>
            </a:pPr>
            <a:endParaRPr lang="en-US" sz="3200" dirty="0">
              <a:cs typeface="Calibri"/>
            </a:endParaRPr>
          </a:p>
          <a:p>
            <a:endParaRPr lang="en-US" sz="3200" dirty="0">
              <a:cs typeface="Calibri"/>
            </a:endParaRPr>
          </a:p>
          <a:p>
            <a:endParaRPr lang="en-US" sz="2000" dirty="0">
              <a:cs typeface="Calibri"/>
            </a:endParaRPr>
          </a:p>
          <a:p>
            <a:endParaRPr lang="en-US" sz="2000" dirty="0">
              <a:cs typeface="Calibri"/>
            </a:endParaRPr>
          </a:p>
          <a:p>
            <a:endParaRPr lang="en-US" sz="2000" dirty="0">
              <a:cs typeface="Calibri"/>
            </a:endParaRPr>
          </a:p>
          <a:p>
            <a:endParaRPr lang="en-US" sz="2000" dirty="0">
              <a:cs typeface="Calibri"/>
            </a:endParaRPr>
          </a:p>
        </p:txBody>
      </p:sp>
      <p:sp>
        <p:nvSpPr>
          <p:cNvPr id="6" name="Title 1">
            <a:extLst>
              <a:ext uri="{FF2B5EF4-FFF2-40B4-BE49-F238E27FC236}">
                <a16:creationId xmlns:a16="http://schemas.microsoft.com/office/drawing/2014/main" id="{87112985-4BC7-506B-FE50-4DA5CEDCBE21}"/>
              </a:ext>
            </a:extLst>
          </p:cNvPr>
          <p:cNvSpPr>
            <a:spLocks noGrp="1"/>
          </p:cNvSpPr>
          <p:nvPr>
            <p:ph type="title"/>
          </p:nvPr>
        </p:nvSpPr>
        <p:spPr>
          <a:xfrm>
            <a:off x="146799" y="1745389"/>
            <a:ext cx="3918344" cy="3387497"/>
          </a:xfrm>
        </p:spPr>
        <p:txBody>
          <a:bodyPr anchor="b">
            <a:noAutofit/>
          </a:bodyPr>
          <a:lstStyle/>
          <a:p>
            <a:pPr marL="0" indent="0" algn="ctr">
              <a:buNone/>
            </a:pPr>
            <a:r>
              <a:rPr lang="en-US" sz="6600" b="1" dirty="0">
                <a:solidFill>
                  <a:schemeClr val="bg1">
                    <a:lumMod val="95000"/>
                  </a:schemeClr>
                </a:solidFill>
                <a:cs typeface="Calibri"/>
              </a:rPr>
              <a:t>Minigrant Arts Project</a:t>
            </a:r>
          </a:p>
        </p:txBody>
      </p:sp>
    </p:spTree>
    <p:extLst>
      <p:ext uri="{BB962C8B-B14F-4D97-AF65-F5344CB8AC3E}">
        <p14:creationId xmlns:p14="http://schemas.microsoft.com/office/powerpoint/2010/main" val="16976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9F93C4-748A-A467-3E7B-B30C1A92D38E}"/>
              </a:ext>
            </a:extLst>
          </p:cNvPr>
          <p:cNvSpPr>
            <a:spLocks noGrp="1"/>
          </p:cNvSpPr>
          <p:nvPr>
            <p:ph idx="1"/>
          </p:nvPr>
        </p:nvSpPr>
        <p:spPr>
          <a:xfrm>
            <a:off x="189553" y="2005080"/>
            <a:ext cx="11070578" cy="1865498"/>
          </a:xfrm>
        </p:spPr>
        <p:txBody>
          <a:bodyPr anchor="ctr">
            <a:normAutofit fontScale="25000" lnSpcReduction="20000"/>
          </a:bodyPr>
          <a:lstStyle/>
          <a:p>
            <a:r>
              <a:rPr lang="en-US" sz="10400" b="1" u="sng" dirty="0">
                <a:cs typeface="Calibri"/>
              </a:rPr>
              <a:t>Eligible for MACC </a:t>
            </a:r>
            <a:r>
              <a:rPr lang="en-US" sz="10400" b="1" u="sng" dirty="0" err="1">
                <a:cs typeface="Calibri"/>
              </a:rPr>
              <a:t>Minigrant</a:t>
            </a:r>
            <a:r>
              <a:rPr lang="en-US" sz="10400" b="1" u="sng" dirty="0">
                <a:cs typeface="Calibri"/>
              </a:rPr>
              <a:t> Arts Project</a:t>
            </a:r>
          </a:p>
          <a:p>
            <a:pPr lvl="1"/>
            <a:r>
              <a:rPr lang="en-US" sz="10400" dirty="0">
                <a:cs typeface="Calibri"/>
              </a:rPr>
              <a:t>Up to $4,000 to address arts and cultural needs in your communities</a:t>
            </a:r>
          </a:p>
          <a:p>
            <a:pPr lvl="1"/>
            <a:r>
              <a:rPr lang="en-US" sz="10400" dirty="0">
                <a:cs typeface="Calibri"/>
              </a:rPr>
              <a:t>1:1 match with cash </a:t>
            </a:r>
            <a:r>
              <a:rPr lang="en-US" sz="10400" b="1" u="sng" dirty="0">
                <a:cs typeface="Calibri"/>
              </a:rPr>
              <a:t>and/or in-kind match</a:t>
            </a:r>
          </a:p>
          <a:p>
            <a:pPr lvl="1"/>
            <a:r>
              <a:rPr lang="en-US" sz="10400" dirty="0">
                <a:cs typeface="Calibri"/>
              </a:rPr>
              <a:t>Competes only regionally with other Minigrant applicants</a:t>
            </a:r>
          </a:p>
          <a:p>
            <a:pPr lvl="1"/>
            <a:endParaRPr lang="en-US" sz="2200" dirty="0">
              <a:cs typeface="Calibri"/>
            </a:endParaRPr>
          </a:p>
          <a:p>
            <a:pPr lvl="2"/>
            <a:endParaRPr lang="en-US" sz="1800" dirty="0">
              <a:cs typeface="Calibri"/>
            </a:endParaRPr>
          </a:p>
          <a:p>
            <a:endParaRPr lang="en-US" sz="2600" b="1" u="sng" dirty="0">
              <a:cs typeface="Calibri"/>
            </a:endParaRPr>
          </a:p>
        </p:txBody>
      </p:sp>
      <p:pic>
        <p:nvPicPr>
          <p:cNvPr id="4" name="Picture 3" descr="A picture containing text&#10;&#10;Description automatically generated">
            <a:extLst>
              <a:ext uri="{FF2B5EF4-FFF2-40B4-BE49-F238E27FC236}">
                <a16:creationId xmlns:a16="http://schemas.microsoft.com/office/drawing/2014/main" id="{4A36C6CC-6F13-1306-24D7-B66E96619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522" y="4186508"/>
            <a:ext cx="5520944" cy="2205142"/>
          </a:xfrm>
          <a:prstGeom prst="rect">
            <a:avLst/>
          </a:prstGeom>
        </p:spPr>
      </p:pic>
      <p:pic>
        <p:nvPicPr>
          <p:cNvPr id="8" name="Picture 7" descr="A picture containing grass, sky, outdoor&#10;&#10;Description automatically generated">
            <a:extLst>
              <a:ext uri="{FF2B5EF4-FFF2-40B4-BE49-F238E27FC236}">
                <a16:creationId xmlns:a16="http://schemas.microsoft.com/office/drawing/2014/main" id="{62648CC3-0E07-47C3-5681-2C3E61135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1467" y="3601402"/>
            <a:ext cx="4148664" cy="3106179"/>
          </a:xfrm>
          <a:prstGeom prst="rect">
            <a:avLst/>
          </a:prstGeom>
        </p:spPr>
      </p:pic>
      <p:sp>
        <p:nvSpPr>
          <p:cNvPr id="2" name="Title 1">
            <a:extLst>
              <a:ext uri="{FF2B5EF4-FFF2-40B4-BE49-F238E27FC236}">
                <a16:creationId xmlns:a16="http://schemas.microsoft.com/office/drawing/2014/main" id="{296667F2-7F6D-7300-5195-8BBBB25A7660}"/>
              </a:ext>
            </a:extLst>
          </p:cNvPr>
          <p:cNvSpPr>
            <a:spLocks noGrp="1"/>
          </p:cNvSpPr>
          <p:nvPr>
            <p:ph type="title"/>
          </p:nvPr>
        </p:nvSpPr>
        <p:spPr>
          <a:xfrm>
            <a:off x="1371599" y="294538"/>
            <a:ext cx="9895951" cy="1033669"/>
          </a:xfrm>
        </p:spPr>
        <p:txBody>
          <a:bodyPr>
            <a:noAutofit/>
          </a:bodyPr>
          <a:lstStyle/>
          <a:p>
            <a:pPr algn="ctr"/>
            <a:r>
              <a:rPr lang="en-US" sz="4000" b="1" dirty="0">
                <a:solidFill>
                  <a:srgbClr val="FFFFFF"/>
                </a:solidFill>
                <a:cs typeface="Calibri Light"/>
              </a:rPr>
              <a:t>Minigrant Arts Projects</a:t>
            </a:r>
          </a:p>
        </p:txBody>
      </p:sp>
    </p:spTree>
    <p:extLst>
      <p:ext uri="{BB962C8B-B14F-4D97-AF65-F5344CB8AC3E}">
        <p14:creationId xmlns:p14="http://schemas.microsoft.com/office/powerpoint/2010/main" val="194367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B92FE-FCB4-2EDB-197E-CC7EA4B8D6D2}"/>
              </a:ext>
            </a:extLst>
          </p:cNvPr>
          <p:cNvSpPr txBox="1"/>
          <p:nvPr/>
        </p:nvSpPr>
        <p:spPr>
          <a:xfrm>
            <a:off x="114128" y="4358418"/>
            <a:ext cx="395404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t>$3,250 for “Oceans of Possibilities” project</a:t>
            </a:r>
          </a:p>
          <a:p>
            <a:pPr marL="285750" indent="-285750">
              <a:buFont typeface="Arial" panose="020B0604020202020204" pitchFamily="34" charset="0"/>
              <a:buChar char="•"/>
            </a:pPr>
            <a:r>
              <a:rPr lang="en-US" dirty="0">
                <a:cs typeface="Calibri"/>
              </a:rPr>
              <a:t>Seven weekly artistic performances for PreK-5</a:t>
            </a:r>
            <a:r>
              <a:rPr lang="en-US" baseline="30000" dirty="0">
                <a:cs typeface="Calibri"/>
              </a:rPr>
              <a:t>th</a:t>
            </a:r>
            <a:r>
              <a:rPr lang="en-US" dirty="0">
                <a:cs typeface="Calibri"/>
              </a:rPr>
              <a:t> and families.</a:t>
            </a:r>
          </a:p>
          <a:p>
            <a:pPr marL="285750" indent="-285750">
              <a:buFont typeface="Arial" panose="020B0604020202020204" pitchFamily="34" charset="0"/>
              <a:buChar char="•"/>
            </a:pPr>
            <a:r>
              <a:rPr lang="en-US" dirty="0">
                <a:cs typeface="Calibri"/>
              </a:rPr>
              <a:t>Three weekly performances for grades 6-12. </a:t>
            </a:r>
          </a:p>
        </p:txBody>
      </p:sp>
      <p:sp>
        <p:nvSpPr>
          <p:cNvPr id="14" name="TextBox 13">
            <a:extLst>
              <a:ext uri="{FF2B5EF4-FFF2-40B4-BE49-F238E27FC236}">
                <a16:creationId xmlns:a16="http://schemas.microsoft.com/office/drawing/2014/main" id="{1E321C80-E011-620B-4D09-1E6B887C0C69}"/>
              </a:ext>
            </a:extLst>
          </p:cNvPr>
          <p:cNvSpPr txBox="1"/>
          <p:nvPr/>
        </p:nvSpPr>
        <p:spPr>
          <a:xfrm>
            <a:off x="8115299" y="4316905"/>
            <a:ext cx="39540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t>$3,200 for community art event</a:t>
            </a:r>
          </a:p>
          <a:p>
            <a:pPr marL="285750" indent="-285750">
              <a:buFont typeface="Arial" panose="020B0604020202020204" pitchFamily="34" charset="0"/>
              <a:buChar char="•"/>
            </a:pPr>
            <a:r>
              <a:rPr lang="en-US" dirty="0">
                <a:cs typeface="Calibri"/>
              </a:rPr>
              <a:t>Project culminates in community painting of outdoor mural on library annex building (anyone can paint, or come to enjoy the creativity and connections)</a:t>
            </a:r>
          </a:p>
          <a:p>
            <a:pPr marL="285750" indent="-285750">
              <a:buFont typeface="Arial" panose="020B0604020202020204" pitchFamily="34" charset="0"/>
              <a:buChar char="•"/>
            </a:pPr>
            <a:r>
              <a:rPr lang="en-US" dirty="0">
                <a:cs typeface="Calibri"/>
              </a:rPr>
              <a:t>Mural designed by local artists along with high school art students.</a:t>
            </a:r>
          </a:p>
        </p:txBody>
      </p:sp>
      <p:sp>
        <p:nvSpPr>
          <p:cNvPr id="18" name="TextBox 17">
            <a:extLst>
              <a:ext uri="{FF2B5EF4-FFF2-40B4-BE49-F238E27FC236}">
                <a16:creationId xmlns:a16="http://schemas.microsoft.com/office/drawing/2014/main" id="{BA902805-8D12-C9BE-F826-AE9FD822AF36}"/>
              </a:ext>
            </a:extLst>
          </p:cNvPr>
          <p:cNvSpPr txBox="1"/>
          <p:nvPr/>
        </p:nvSpPr>
        <p:spPr>
          <a:xfrm>
            <a:off x="4118974" y="4316905"/>
            <a:ext cx="395404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t>$3,500 for Summer Reading Club for children, teens, and adults</a:t>
            </a:r>
          </a:p>
          <a:p>
            <a:pPr marL="285750" indent="-285750">
              <a:buFont typeface="Arial" panose="020B0604020202020204" pitchFamily="34" charset="0"/>
              <a:buChar char="•"/>
            </a:pPr>
            <a:r>
              <a:rPr lang="en-US" dirty="0"/>
              <a:t>June to August</a:t>
            </a:r>
          </a:p>
          <a:p>
            <a:pPr marL="285750" indent="-285750">
              <a:buFont typeface="Arial" panose="020B0604020202020204" pitchFamily="34" charset="0"/>
              <a:buChar char="•"/>
            </a:pPr>
            <a:r>
              <a:rPr lang="en-US" dirty="0"/>
              <a:t>Weekly story time presentations and arts/crafts programs.</a:t>
            </a:r>
          </a:p>
          <a:p>
            <a:endParaRPr lang="en-US" dirty="0">
              <a:cs typeface="Calibri"/>
            </a:endParaRPr>
          </a:p>
        </p:txBody>
      </p:sp>
      <p:sp>
        <p:nvSpPr>
          <p:cNvPr id="7" name="TextBox 6">
            <a:extLst>
              <a:ext uri="{FF2B5EF4-FFF2-40B4-BE49-F238E27FC236}">
                <a16:creationId xmlns:a16="http://schemas.microsoft.com/office/drawing/2014/main" id="{492951CD-24F5-5797-0270-2D0CD7C3FF75}"/>
              </a:ext>
            </a:extLst>
          </p:cNvPr>
          <p:cNvSpPr txBox="1"/>
          <p:nvPr/>
        </p:nvSpPr>
        <p:spPr>
          <a:xfrm>
            <a:off x="0" y="1741160"/>
            <a:ext cx="7794010" cy="492443"/>
          </a:xfrm>
          <a:prstGeom prst="rect">
            <a:avLst/>
          </a:prstGeom>
          <a:noFill/>
        </p:spPr>
        <p:txBody>
          <a:bodyPr wrap="square">
            <a:spAutoFit/>
          </a:bodyPr>
          <a:lstStyle/>
          <a:p>
            <a:pPr marL="285750" indent="-285750">
              <a:buFont typeface="Arial" panose="020B0604020202020204" pitchFamily="34" charset="0"/>
              <a:buChar char="•"/>
            </a:pPr>
            <a:r>
              <a:rPr lang="en-US" sz="2600" b="1" u="sng">
                <a:cs typeface="Calibri"/>
              </a:rPr>
              <a:t>MACC Minigrant Arts Project Examples - Libraries</a:t>
            </a:r>
            <a:endParaRPr lang="en-US" sz="2600" b="1" u="sng" dirty="0">
              <a:cs typeface="Calibri"/>
            </a:endParaRPr>
          </a:p>
        </p:txBody>
      </p:sp>
      <p:pic>
        <p:nvPicPr>
          <p:cNvPr id="10" name="Picture 9" descr="Logo, company name&#10;&#10;Description automatically generated">
            <a:extLst>
              <a:ext uri="{FF2B5EF4-FFF2-40B4-BE49-F238E27FC236}">
                <a16:creationId xmlns:a16="http://schemas.microsoft.com/office/drawing/2014/main" id="{BBC639CC-693B-4D8F-1AF9-72DFC09E00F3}"/>
              </a:ext>
            </a:extLst>
          </p:cNvPr>
          <p:cNvPicPr>
            <a:picLocks noChangeAspect="1"/>
          </p:cNvPicPr>
          <p:nvPr/>
        </p:nvPicPr>
        <p:blipFill rotWithShape="1">
          <a:blip r:embed="rId2">
            <a:extLst>
              <a:ext uri="{28A0092B-C50C-407E-A947-70E740481C1C}">
                <a14:useLocalDpi xmlns:a14="http://schemas.microsoft.com/office/drawing/2010/main" val="0"/>
              </a:ext>
            </a:extLst>
          </a:blip>
          <a:srcRect t="23477" b="25178"/>
          <a:stretch/>
        </p:blipFill>
        <p:spPr>
          <a:xfrm>
            <a:off x="459350" y="2474417"/>
            <a:ext cx="3263605" cy="1746608"/>
          </a:xfrm>
          <a:prstGeom prst="rect">
            <a:avLst/>
          </a:prstGeom>
        </p:spPr>
      </p:pic>
      <p:pic>
        <p:nvPicPr>
          <p:cNvPr id="12" name="Picture 11" descr="Logo, company name&#10;&#10;Description automatically generated">
            <a:extLst>
              <a:ext uri="{FF2B5EF4-FFF2-40B4-BE49-F238E27FC236}">
                <a16:creationId xmlns:a16="http://schemas.microsoft.com/office/drawing/2014/main" id="{B885411E-099E-A1E5-C702-E315BFDB2FBA}"/>
              </a:ext>
            </a:extLst>
          </p:cNvPr>
          <p:cNvPicPr>
            <a:picLocks noChangeAspect="1"/>
          </p:cNvPicPr>
          <p:nvPr/>
        </p:nvPicPr>
        <p:blipFill rotWithShape="1">
          <a:blip r:embed="rId3">
            <a:extLst>
              <a:ext uri="{28A0092B-C50C-407E-A947-70E740481C1C}">
                <a14:useLocalDpi xmlns:a14="http://schemas.microsoft.com/office/drawing/2010/main" val="0"/>
              </a:ext>
            </a:extLst>
          </a:blip>
          <a:srcRect t="8987" b="17417"/>
          <a:stretch/>
        </p:blipFill>
        <p:spPr>
          <a:xfrm>
            <a:off x="4716573" y="2376302"/>
            <a:ext cx="2383733" cy="1754326"/>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6B1CA5FC-3F01-C9A1-4528-614DE00C2C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3386" y="2371764"/>
            <a:ext cx="1758864" cy="1758864"/>
          </a:xfrm>
          <a:prstGeom prst="rect">
            <a:avLst/>
          </a:prstGeom>
        </p:spPr>
      </p:pic>
      <p:sp>
        <p:nvSpPr>
          <p:cNvPr id="2" name="Title 1">
            <a:extLst>
              <a:ext uri="{FF2B5EF4-FFF2-40B4-BE49-F238E27FC236}">
                <a16:creationId xmlns:a16="http://schemas.microsoft.com/office/drawing/2014/main" id="{B88AB12F-51D4-990D-7260-E52575478742}"/>
              </a:ext>
            </a:extLst>
          </p:cNvPr>
          <p:cNvSpPr>
            <a:spLocks noGrp="1"/>
          </p:cNvSpPr>
          <p:nvPr>
            <p:ph type="title"/>
          </p:nvPr>
        </p:nvSpPr>
        <p:spPr>
          <a:xfrm>
            <a:off x="1371599" y="294538"/>
            <a:ext cx="9895951" cy="1033669"/>
          </a:xfrm>
        </p:spPr>
        <p:txBody>
          <a:bodyPr>
            <a:noAutofit/>
          </a:bodyPr>
          <a:lstStyle/>
          <a:p>
            <a:pPr algn="ctr"/>
            <a:r>
              <a:rPr lang="en-US" sz="4000" b="1" dirty="0">
                <a:solidFill>
                  <a:srgbClr val="FFFFFF"/>
                </a:solidFill>
                <a:cs typeface="Calibri Light"/>
              </a:rPr>
              <a:t>Minigrant Arts Projects</a:t>
            </a:r>
          </a:p>
        </p:txBody>
      </p:sp>
    </p:spTree>
    <p:extLst>
      <p:ext uri="{BB962C8B-B14F-4D97-AF65-F5344CB8AC3E}">
        <p14:creationId xmlns:p14="http://schemas.microsoft.com/office/powerpoint/2010/main" val="2979777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513E6-2AB8-4A7C-74E5-A534009C0972}"/>
              </a:ext>
            </a:extLst>
          </p:cNvPr>
          <p:cNvSpPr>
            <a:spLocks noGrp="1"/>
          </p:cNvSpPr>
          <p:nvPr>
            <p:ph type="title"/>
          </p:nvPr>
        </p:nvSpPr>
        <p:spPr>
          <a:xfrm>
            <a:off x="96590" y="1250994"/>
            <a:ext cx="4030883" cy="3387497"/>
          </a:xfrm>
        </p:spPr>
        <p:txBody>
          <a:bodyPr anchor="b">
            <a:noAutofit/>
          </a:bodyPr>
          <a:lstStyle/>
          <a:p>
            <a:pPr algn="ctr"/>
            <a:r>
              <a:rPr lang="en-US" sz="4400" b="1" dirty="0">
                <a:solidFill>
                  <a:srgbClr val="FFFFFF"/>
                </a:solidFill>
                <a:cs typeface="Calibri Light"/>
              </a:rPr>
              <a:t>Minigrant </a:t>
            </a:r>
            <a:r>
              <a:rPr lang="en-US" sz="3600" b="1" dirty="0">
                <a:solidFill>
                  <a:srgbClr val="FFFFFF"/>
                </a:solidFill>
                <a:cs typeface="Calibri Light"/>
              </a:rPr>
              <a:t>Professional/</a:t>
            </a:r>
            <a:br>
              <a:rPr lang="en-US" sz="3600" b="1" dirty="0">
                <a:solidFill>
                  <a:srgbClr val="FFFFFF"/>
                </a:solidFill>
                <a:cs typeface="Calibri Light"/>
              </a:rPr>
            </a:br>
            <a:r>
              <a:rPr lang="en-US" sz="3600" b="1" dirty="0">
                <a:solidFill>
                  <a:srgbClr val="FFFFFF"/>
                </a:solidFill>
                <a:cs typeface="Calibri Light"/>
              </a:rPr>
              <a:t>Organizational </a:t>
            </a:r>
            <a:r>
              <a:rPr lang="en-US" sz="4400" b="1" dirty="0">
                <a:solidFill>
                  <a:srgbClr val="FFFFFF"/>
                </a:solidFill>
                <a:cs typeface="Calibri Light"/>
              </a:rPr>
              <a:t>Development (POD)</a:t>
            </a:r>
            <a:endParaRPr lang="en-US" sz="4800" dirty="0">
              <a:cs typeface="Calibri Light" panose="020F0302020204030204"/>
            </a:endParaRPr>
          </a:p>
        </p:txBody>
      </p:sp>
      <p:sp>
        <p:nvSpPr>
          <p:cNvPr id="3" name="Content Placeholder 2">
            <a:extLst>
              <a:ext uri="{FF2B5EF4-FFF2-40B4-BE49-F238E27FC236}">
                <a16:creationId xmlns:a16="http://schemas.microsoft.com/office/drawing/2014/main" id="{519F93C4-748A-A467-3E7B-B30C1A92D38E}"/>
              </a:ext>
            </a:extLst>
          </p:cNvPr>
          <p:cNvSpPr>
            <a:spLocks noGrp="1"/>
          </p:cNvSpPr>
          <p:nvPr>
            <p:ph idx="1"/>
          </p:nvPr>
        </p:nvSpPr>
        <p:spPr>
          <a:xfrm>
            <a:off x="4810259" y="753863"/>
            <a:ext cx="7121765" cy="6256537"/>
          </a:xfrm>
        </p:spPr>
        <p:txBody>
          <a:bodyPr anchor="ctr">
            <a:normAutofit/>
          </a:bodyPr>
          <a:lstStyle/>
          <a:p>
            <a:pPr marL="0" indent="0" algn="ctr">
              <a:buNone/>
            </a:pPr>
            <a:r>
              <a:rPr lang="en-US" sz="4000" b="1" dirty="0">
                <a:cs typeface="Calibri"/>
              </a:rPr>
              <a:t>Minigrant POD Grant</a:t>
            </a:r>
          </a:p>
          <a:p>
            <a:pPr marL="0" indent="0" algn="ctr">
              <a:buNone/>
            </a:pPr>
            <a:r>
              <a:rPr lang="en-US" sz="1800" dirty="0">
                <a:ea typeface="+mn-lt"/>
                <a:cs typeface="+mn-lt"/>
              </a:rPr>
              <a:t>(Professional/Organizational Development)</a:t>
            </a:r>
          </a:p>
          <a:p>
            <a:pPr marL="0" indent="0">
              <a:buNone/>
            </a:pPr>
            <a:endParaRPr lang="en-US" sz="3200" dirty="0">
              <a:ea typeface="+mn-lt"/>
              <a:cs typeface="+mn-lt"/>
            </a:endParaRPr>
          </a:p>
          <a:p>
            <a:pPr marL="971550" lvl="1" indent="-285750">
              <a:buFont typeface="Arial"/>
              <a:buChar char="•"/>
            </a:pPr>
            <a:r>
              <a:rPr lang="en-US" sz="3200" dirty="0">
                <a:highlight>
                  <a:srgbClr val="FFFF00"/>
                </a:highlight>
                <a:ea typeface="+mn-lt"/>
                <a:cs typeface="+mn-lt"/>
              </a:rPr>
              <a:t>All Library Types Eligible. </a:t>
            </a:r>
          </a:p>
          <a:p>
            <a:pPr marL="971550" lvl="1" indent="-285750">
              <a:buFont typeface="Arial"/>
              <a:buChar char="•"/>
            </a:pPr>
            <a:r>
              <a:rPr lang="en-US" sz="3200" dirty="0">
                <a:ea typeface="+mn-lt"/>
                <a:cs typeface="+mn-lt"/>
              </a:rPr>
              <a:t>Next Minigrant POD Deadline: 2023 (Minigrant deadlines vary)</a:t>
            </a:r>
          </a:p>
          <a:p>
            <a:pPr marL="971550" lvl="1" indent="-285750">
              <a:buFont typeface="Arial"/>
              <a:buChar char="•"/>
            </a:pPr>
            <a:r>
              <a:rPr lang="en-US" sz="3200" dirty="0">
                <a:ea typeface="+mn-lt"/>
                <a:cs typeface="+mn-lt"/>
              </a:rPr>
              <a:t>Apply Annually</a:t>
            </a:r>
          </a:p>
          <a:p>
            <a:pPr marL="971550" lvl="1" indent="-285750">
              <a:buFont typeface="Arial"/>
            </a:pPr>
            <a:endParaRPr lang="en-US" sz="3200" dirty="0">
              <a:ea typeface="+mn-lt"/>
              <a:cs typeface="+mn-lt"/>
            </a:endParaRPr>
          </a:p>
          <a:p>
            <a:pPr marL="0" indent="0" algn="ctr">
              <a:buNone/>
            </a:pPr>
            <a:endParaRPr lang="en-US" sz="2400" b="1" dirty="0">
              <a:cs typeface="Calibri"/>
            </a:endParaRPr>
          </a:p>
          <a:p>
            <a:pPr marL="0" indent="0" algn="ctr">
              <a:buNone/>
            </a:pPr>
            <a:endParaRPr lang="en-US" sz="2400" b="1" dirty="0">
              <a:cs typeface="Calibri"/>
            </a:endParaRPr>
          </a:p>
          <a:p>
            <a:pPr marL="0" indent="0" algn="ctr">
              <a:buNone/>
            </a:pPr>
            <a:r>
              <a:rPr lang="en-US" sz="2400" b="1" dirty="0">
                <a:cs typeface="Calibri"/>
              </a:rPr>
              <a:t>**Currently MACC’s only grant opportunity for individuals**</a:t>
            </a:r>
          </a:p>
          <a:p>
            <a:endParaRPr lang="en-US" sz="2000" dirty="0">
              <a:cs typeface="Calibri"/>
            </a:endParaRP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210782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AC813E19-6F7F-90E0-F5CF-FCEDC194FA85}"/>
              </a:ext>
            </a:extLst>
          </p:cNvPr>
          <p:cNvSpPr txBox="1"/>
          <p:nvPr/>
        </p:nvSpPr>
        <p:spPr>
          <a:xfrm>
            <a:off x="6110564" y="420101"/>
            <a:ext cx="6081436" cy="4512703"/>
          </a:xfrm>
          <a:prstGeom prst="rect">
            <a:avLst/>
          </a:prstGeom>
        </p:spPr>
        <p:txBody>
          <a:bodyPr rot="0" spcFirstLastPara="0" vert="horz"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000" b="1" i="1" dirty="0">
                <a:solidFill>
                  <a:schemeClr val="accent1"/>
                </a:solidFill>
              </a:rPr>
              <a:t>WHO WE ARE</a:t>
            </a:r>
            <a:endParaRPr lang="en-US" sz="2000" b="1" i="1" dirty="0">
              <a:solidFill>
                <a:schemeClr val="accent1"/>
              </a:solidFill>
              <a:cs typeface="Calibri"/>
            </a:endParaRPr>
          </a:p>
          <a:p>
            <a:pPr>
              <a:lnSpc>
                <a:spcPct val="90000"/>
              </a:lnSpc>
              <a:spcAft>
                <a:spcPts val="600"/>
              </a:spcAft>
            </a:pPr>
            <a:r>
              <a:rPr lang="en-US" sz="2000" b="1" dirty="0"/>
              <a:t>State of Michigan’s Arts and Culture Council established in the 1960's to provide access and opportunities in the arts and culture sector in Michigan.</a:t>
            </a:r>
            <a:endParaRPr lang="en-US" sz="2000" b="1" dirty="0">
              <a:cs typeface="Calibri"/>
            </a:endParaRPr>
          </a:p>
          <a:p>
            <a:pPr>
              <a:lnSpc>
                <a:spcPct val="90000"/>
              </a:lnSpc>
              <a:spcAft>
                <a:spcPts val="600"/>
              </a:spcAft>
            </a:pPr>
            <a:br>
              <a:rPr lang="en-US" sz="2000" b="1" dirty="0"/>
            </a:br>
            <a:r>
              <a:rPr lang="en-US" sz="2000" b="1" i="1" dirty="0">
                <a:solidFill>
                  <a:schemeClr val="accent1"/>
                </a:solidFill>
              </a:rPr>
              <a:t>WHAT WE DO</a:t>
            </a:r>
            <a:endParaRPr lang="en-US" sz="2000" b="1" i="1" dirty="0">
              <a:solidFill>
                <a:schemeClr val="accent1"/>
              </a:solidFill>
              <a:cs typeface="Calibri"/>
            </a:endParaRPr>
          </a:p>
          <a:p>
            <a:pPr>
              <a:lnSpc>
                <a:spcPct val="90000"/>
              </a:lnSpc>
              <a:spcAft>
                <a:spcPts val="600"/>
              </a:spcAft>
            </a:pPr>
            <a:r>
              <a:rPr lang="en-US" sz="2000" b="1" dirty="0"/>
              <a:t>Provide state and federal appropriated dollars to arts and cultural organizations and other eligible entities through a competitive grant making process.</a:t>
            </a:r>
            <a:br>
              <a:rPr lang="en-US" sz="2000" b="1" dirty="0"/>
            </a:br>
            <a:r>
              <a:rPr lang="en-US" sz="2000" b="1" dirty="0"/>
              <a:t> </a:t>
            </a:r>
            <a:endParaRPr lang="en-US" sz="2000" b="1" i="1" dirty="0">
              <a:solidFill>
                <a:srgbClr val="C00000"/>
              </a:solidFill>
              <a:cs typeface="Calibri"/>
            </a:endParaRPr>
          </a:p>
          <a:p>
            <a:pPr>
              <a:lnSpc>
                <a:spcPct val="90000"/>
              </a:lnSpc>
              <a:spcAft>
                <a:spcPts val="600"/>
              </a:spcAft>
            </a:pPr>
            <a:r>
              <a:rPr lang="en-US" sz="2000" b="1" i="1" dirty="0">
                <a:solidFill>
                  <a:schemeClr val="accent1"/>
                </a:solidFill>
              </a:rPr>
              <a:t>WHY WE DO IT</a:t>
            </a:r>
            <a:endParaRPr lang="en-US" sz="2000" b="1" i="1" dirty="0">
              <a:solidFill>
                <a:schemeClr val="accent1"/>
              </a:solidFill>
              <a:cs typeface="Calibri"/>
            </a:endParaRPr>
          </a:p>
          <a:p>
            <a:pPr>
              <a:lnSpc>
                <a:spcPct val="90000"/>
              </a:lnSpc>
              <a:spcAft>
                <a:spcPts val="600"/>
              </a:spcAft>
            </a:pPr>
            <a:r>
              <a:rPr lang="en-US" sz="2000" b="1" dirty="0"/>
              <a:t>To encourage, initiate and facilitate an enriched artistic, cultural and creative environment in Michigan.</a:t>
            </a:r>
            <a:endParaRPr lang="en-US" sz="2000" b="1" dirty="0">
              <a:cs typeface="Calibri"/>
            </a:endParaRPr>
          </a:p>
          <a:p>
            <a:pPr indent="-228600">
              <a:lnSpc>
                <a:spcPct val="90000"/>
              </a:lnSpc>
              <a:spcAft>
                <a:spcPts val="600"/>
              </a:spcAft>
              <a:buFont typeface="Arial" panose="020B0604020202020204" pitchFamily="34" charset="0"/>
              <a:buChar char="•"/>
            </a:pPr>
            <a:endParaRPr lang="en-US" sz="1100" b="1" dirty="0">
              <a:cs typeface="Calibri"/>
            </a:endParaRPr>
          </a:p>
        </p:txBody>
      </p:sp>
      <p:pic>
        <p:nvPicPr>
          <p:cNvPr id="5" name="Picture 5">
            <a:extLst>
              <a:ext uri="{FF2B5EF4-FFF2-40B4-BE49-F238E27FC236}">
                <a16:creationId xmlns:a16="http://schemas.microsoft.com/office/drawing/2014/main" id="{1DE07342-4676-09F9-FD78-E51C635D0B16}"/>
              </a:ext>
            </a:extLst>
          </p:cNvPr>
          <p:cNvPicPr>
            <a:picLocks noChangeAspect="1"/>
          </p:cNvPicPr>
          <p:nvPr/>
        </p:nvPicPr>
        <p:blipFill>
          <a:blip r:embed="rId2"/>
          <a:stretch>
            <a:fillRect/>
          </a:stretch>
        </p:blipFill>
        <p:spPr>
          <a:xfrm>
            <a:off x="967130" y="1780932"/>
            <a:ext cx="4809499" cy="3129937"/>
          </a:xfrm>
          <a:prstGeom prst="rect">
            <a:avLst/>
          </a:prstGeom>
        </p:spPr>
      </p:pic>
      <p:pic>
        <p:nvPicPr>
          <p:cNvPr id="3" name="Picture 2" descr="Diagram&#10;&#10;Description automatically generated with low confidence">
            <a:extLst>
              <a:ext uri="{FF2B5EF4-FFF2-40B4-BE49-F238E27FC236}">
                <a16:creationId xmlns:a16="http://schemas.microsoft.com/office/drawing/2014/main" id="{9ABC2113-7BEF-0E33-28D6-EFB201D554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2363" y="57843"/>
            <a:ext cx="3039034" cy="1367565"/>
          </a:xfrm>
          <a:prstGeom prst="rect">
            <a:avLst/>
          </a:prstGeom>
        </p:spPr>
      </p:pic>
      <p:sp>
        <p:nvSpPr>
          <p:cNvPr id="10" name="TextBox 9">
            <a:extLst>
              <a:ext uri="{FF2B5EF4-FFF2-40B4-BE49-F238E27FC236}">
                <a16:creationId xmlns:a16="http://schemas.microsoft.com/office/drawing/2014/main" id="{B928ACB5-FA00-CF18-CA68-8235F79FDD7F}"/>
              </a:ext>
            </a:extLst>
          </p:cNvPr>
          <p:cNvSpPr txBox="1"/>
          <p:nvPr/>
        </p:nvSpPr>
        <p:spPr>
          <a:xfrm>
            <a:off x="625425" y="5224505"/>
            <a:ext cx="11396245" cy="1569660"/>
          </a:xfrm>
          <a:prstGeom prst="rect">
            <a:avLst/>
          </a:prstGeom>
          <a:noFill/>
        </p:spPr>
        <p:txBody>
          <a:bodyPr wrap="square" numCol="3" rtlCol="0">
            <a:spAutoFit/>
          </a:bodyPr>
          <a:lstStyle/>
          <a:p>
            <a:pPr marL="285750" indent="-285750">
              <a:buFont typeface="Arial" panose="020B0604020202020204" pitchFamily="34" charset="0"/>
              <a:buChar char="•"/>
            </a:pPr>
            <a:r>
              <a:rPr lang="en-US" sz="1600" dirty="0"/>
              <a:t>Gretchen Gonzales Davidson, Chair, Birmingham</a:t>
            </a:r>
          </a:p>
          <a:p>
            <a:pPr marL="285750" indent="-285750">
              <a:buFont typeface="Arial" panose="020B0604020202020204" pitchFamily="34" charset="0"/>
              <a:buChar char="•"/>
            </a:pPr>
            <a:r>
              <a:rPr lang="en-US" sz="1600" dirty="0"/>
              <a:t>Anne Belanger, Rogers City</a:t>
            </a:r>
          </a:p>
          <a:p>
            <a:pPr marL="285750" indent="-285750">
              <a:buFont typeface="Arial" panose="020B0604020202020204" pitchFamily="34" charset="0"/>
              <a:buChar char="•"/>
            </a:pPr>
            <a:r>
              <a:rPr lang="en-US" sz="1600" dirty="0"/>
              <a:t>Darryl Brown, St. Ignace</a:t>
            </a:r>
          </a:p>
          <a:p>
            <a:pPr marL="285750" indent="-285750">
              <a:buFont typeface="Arial" panose="020B0604020202020204" pitchFamily="34" charset="0"/>
              <a:buChar char="•"/>
            </a:pPr>
            <a:r>
              <a:rPr lang="en-US" sz="1600" dirty="0"/>
              <a:t>Cezanne Charles, Ann Arbor</a:t>
            </a:r>
          </a:p>
          <a:p>
            <a:pPr marL="285750" indent="-285750">
              <a:buFont typeface="Arial" panose="020B0604020202020204" pitchFamily="34" charset="0"/>
              <a:buChar char="•"/>
            </a:pPr>
            <a:r>
              <a:rPr lang="en-US" sz="1600" dirty="0"/>
              <a:t>Sigal Hemy, Pleasant Ridge</a:t>
            </a:r>
          </a:p>
          <a:p>
            <a:pPr marL="285750" indent="-285750">
              <a:buFont typeface="Arial" panose="020B0604020202020204" pitchFamily="34" charset="0"/>
              <a:buChar char="•"/>
            </a:pPr>
            <a:r>
              <a:rPr lang="en-US" sz="1600" dirty="0"/>
              <a:t>Nheena Ittner, Marquette</a:t>
            </a:r>
          </a:p>
          <a:p>
            <a:pPr marL="285750" indent="-285750">
              <a:buFont typeface="Arial" panose="020B0604020202020204" pitchFamily="34" charset="0"/>
              <a:buChar char="•"/>
            </a:pPr>
            <a:r>
              <a:rPr lang="en-US" sz="1600" dirty="0"/>
              <a:t>Joori Jung, Detroit</a:t>
            </a:r>
          </a:p>
          <a:p>
            <a:pPr marL="285750" indent="-285750">
              <a:buFont typeface="Arial" panose="020B0604020202020204" pitchFamily="34" charset="0"/>
              <a:buChar char="•"/>
            </a:pPr>
            <a:r>
              <a:rPr lang="en-US" sz="1600" dirty="0"/>
              <a:t>Anessa Kramer, Bloomfield Hills</a:t>
            </a:r>
          </a:p>
          <a:p>
            <a:pPr marL="285750" indent="-285750">
              <a:buFont typeface="Arial" panose="020B0604020202020204" pitchFamily="34" charset="0"/>
              <a:buChar char="•"/>
            </a:pPr>
            <a:r>
              <a:rPr lang="en-US" sz="1600" b="1" dirty="0"/>
              <a:t>Deborah Mikula, Howell</a:t>
            </a:r>
          </a:p>
          <a:p>
            <a:pPr marL="285750" indent="-285750">
              <a:buFont typeface="Arial" panose="020B0604020202020204" pitchFamily="34" charset="0"/>
              <a:buChar char="•"/>
            </a:pPr>
            <a:r>
              <a:rPr lang="en-US" sz="1600" dirty="0"/>
              <a:t>Jessica Care Moore, Detroit</a:t>
            </a:r>
          </a:p>
          <a:p>
            <a:pPr marL="285750" indent="-285750">
              <a:buFont typeface="Arial" panose="020B0604020202020204" pitchFamily="34" charset="0"/>
              <a:buChar char="•"/>
            </a:pPr>
            <a:r>
              <a:rPr lang="en-US" sz="1600" dirty="0"/>
              <a:t>Amy Spadafore, Saginaw</a:t>
            </a:r>
          </a:p>
          <a:p>
            <a:pPr marL="285750" indent="-285750">
              <a:buFont typeface="Arial" panose="020B0604020202020204" pitchFamily="34" charset="0"/>
              <a:buChar char="•"/>
            </a:pPr>
            <a:r>
              <a:rPr lang="en-US" sz="1600" dirty="0"/>
              <a:t>Ara Topouzian, Farmington Hills</a:t>
            </a:r>
          </a:p>
          <a:p>
            <a:pPr marL="285750" indent="-285750">
              <a:buFont typeface="Arial" panose="020B0604020202020204" pitchFamily="34" charset="0"/>
              <a:buChar char="•"/>
            </a:pPr>
            <a:r>
              <a:rPr lang="en-US" sz="1600" dirty="0"/>
              <a:t>Rhonda Welsh, Troy</a:t>
            </a:r>
          </a:p>
          <a:p>
            <a:pPr marL="285750" indent="-285750">
              <a:buFont typeface="Arial" panose="020B0604020202020204" pitchFamily="34" charset="0"/>
              <a:buChar char="•"/>
            </a:pPr>
            <a:r>
              <a:rPr lang="en-US" sz="1600" dirty="0"/>
              <a:t>Germaine Williams, Detroit</a:t>
            </a:r>
          </a:p>
          <a:p>
            <a:pPr marL="285750" indent="-285750">
              <a:buFont typeface="Arial" panose="020B0604020202020204" pitchFamily="34" charset="0"/>
              <a:buChar char="•"/>
            </a:pPr>
            <a:r>
              <a:rPr lang="en-US" sz="1600" dirty="0"/>
              <a:t>Kate Yancho, Kalamazoo</a:t>
            </a:r>
          </a:p>
          <a:p>
            <a:pPr marL="285750"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A75ED6CF-896D-F953-D24B-26A5A2330BD7}"/>
              </a:ext>
            </a:extLst>
          </p:cNvPr>
          <p:cNvSpPr txBox="1"/>
          <p:nvPr/>
        </p:nvSpPr>
        <p:spPr>
          <a:xfrm>
            <a:off x="887503" y="4935903"/>
            <a:ext cx="10112187" cy="369332"/>
          </a:xfrm>
          <a:prstGeom prst="rect">
            <a:avLst/>
          </a:prstGeom>
          <a:noFill/>
        </p:spPr>
        <p:txBody>
          <a:bodyPr wrap="square" rtlCol="0">
            <a:spAutoFit/>
          </a:bodyPr>
          <a:lstStyle/>
          <a:p>
            <a:pPr algn="ctr"/>
            <a:r>
              <a:rPr lang="en-US" b="1" u="sng" dirty="0"/>
              <a:t>Governor-Appointed Council (15)</a:t>
            </a:r>
          </a:p>
        </p:txBody>
      </p:sp>
      <p:sp>
        <p:nvSpPr>
          <p:cNvPr id="2" name="TextBox 1">
            <a:extLst>
              <a:ext uri="{FF2B5EF4-FFF2-40B4-BE49-F238E27FC236}">
                <a16:creationId xmlns:a16="http://schemas.microsoft.com/office/drawing/2014/main" id="{932662B4-9E7F-0689-6B86-7426913A0032}"/>
              </a:ext>
            </a:extLst>
          </p:cNvPr>
          <p:cNvSpPr txBox="1"/>
          <p:nvPr/>
        </p:nvSpPr>
        <p:spPr>
          <a:xfrm>
            <a:off x="-555815" y="1418504"/>
            <a:ext cx="10112187" cy="369332"/>
          </a:xfrm>
          <a:prstGeom prst="rect">
            <a:avLst/>
          </a:prstGeom>
          <a:noFill/>
        </p:spPr>
        <p:txBody>
          <a:bodyPr wrap="square" rtlCol="0">
            <a:spAutoFit/>
          </a:bodyPr>
          <a:lstStyle/>
          <a:p>
            <a:r>
              <a:rPr lang="en-US" b="1" dirty="0"/>
              <a:t>                                                            </a:t>
            </a:r>
            <a:r>
              <a:rPr lang="en-US" b="1" u="sng" dirty="0"/>
              <a:t>MACC Staff (7)</a:t>
            </a:r>
          </a:p>
        </p:txBody>
      </p:sp>
    </p:spTree>
    <p:extLst>
      <p:ext uri="{BB962C8B-B14F-4D97-AF65-F5344CB8AC3E}">
        <p14:creationId xmlns:p14="http://schemas.microsoft.com/office/powerpoint/2010/main" val="3436553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513E6-2AB8-4A7C-74E5-A534009C0972}"/>
              </a:ext>
            </a:extLst>
          </p:cNvPr>
          <p:cNvSpPr>
            <a:spLocks noGrp="1"/>
          </p:cNvSpPr>
          <p:nvPr>
            <p:ph type="title"/>
          </p:nvPr>
        </p:nvSpPr>
        <p:spPr>
          <a:xfrm>
            <a:off x="1371599" y="294538"/>
            <a:ext cx="9895951" cy="1033669"/>
          </a:xfrm>
        </p:spPr>
        <p:txBody>
          <a:bodyPr>
            <a:noAutofit/>
          </a:bodyPr>
          <a:lstStyle/>
          <a:p>
            <a:pPr algn="ctr"/>
            <a:r>
              <a:rPr lang="en-US" sz="4000" b="1" dirty="0">
                <a:solidFill>
                  <a:srgbClr val="FFFFFF"/>
                </a:solidFill>
                <a:cs typeface="Calibri Light"/>
              </a:rPr>
              <a:t>Minigrant Professional/</a:t>
            </a:r>
            <a:br>
              <a:rPr lang="en-US" sz="4000" b="1" dirty="0">
                <a:solidFill>
                  <a:srgbClr val="FFFFFF"/>
                </a:solidFill>
                <a:cs typeface="Calibri Light"/>
              </a:rPr>
            </a:br>
            <a:r>
              <a:rPr lang="en-US" sz="4000" b="1" dirty="0">
                <a:solidFill>
                  <a:srgbClr val="FFFFFF"/>
                </a:solidFill>
                <a:cs typeface="Calibri Light"/>
              </a:rPr>
              <a:t>Organizational Development (POD)</a:t>
            </a:r>
          </a:p>
        </p:txBody>
      </p:sp>
      <p:sp>
        <p:nvSpPr>
          <p:cNvPr id="3" name="Content Placeholder 2">
            <a:extLst>
              <a:ext uri="{FF2B5EF4-FFF2-40B4-BE49-F238E27FC236}">
                <a16:creationId xmlns:a16="http://schemas.microsoft.com/office/drawing/2014/main" id="{519F93C4-748A-A467-3E7B-B30C1A92D38E}"/>
              </a:ext>
            </a:extLst>
          </p:cNvPr>
          <p:cNvSpPr>
            <a:spLocks noGrp="1"/>
          </p:cNvSpPr>
          <p:nvPr>
            <p:ph idx="1"/>
          </p:nvPr>
        </p:nvSpPr>
        <p:spPr>
          <a:xfrm>
            <a:off x="204088" y="2117886"/>
            <a:ext cx="11571619" cy="2605829"/>
          </a:xfrm>
        </p:spPr>
        <p:txBody>
          <a:bodyPr anchor="ctr">
            <a:normAutofit/>
          </a:bodyPr>
          <a:lstStyle/>
          <a:p>
            <a:r>
              <a:rPr lang="en-US" sz="2600" b="1" u="sng" dirty="0">
                <a:cs typeface="Calibri"/>
              </a:rPr>
              <a:t>MACC Minigrant POD Basics</a:t>
            </a:r>
          </a:p>
          <a:p>
            <a:pPr lvl="1"/>
            <a:r>
              <a:rPr lang="en-US" sz="2200" dirty="0">
                <a:cs typeface="Calibri"/>
              </a:rPr>
              <a:t>Up to $1,500 with a 1:4 cash and/or in-kind match</a:t>
            </a:r>
          </a:p>
          <a:p>
            <a:pPr lvl="1"/>
            <a:r>
              <a:rPr lang="en-US" sz="2200" dirty="0">
                <a:cs typeface="Calibri"/>
              </a:rPr>
              <a:t>Two funding tracks (choose one per year)</a:t>
            </a:r>
          </a:p>
          <a:p>
            <a:pPr lvl="2"/>
            <a:r>
              <a:rPr lang="en-US" sz="1800" b="1" u="sng" dirty="0">
                <a:highlight>
                  <a:srgbClr val="FFFF00"/>
                </a:highlight>
                <a:cs typeface="Calibri"/>
              </a:rPr>
              <a:t>Professional Development</a:t>
            </a:r>
            <a:r>
              <a:rPr lang="en-US" sz="1800" b="1" dirty="0">
                <a:highlight>
                  <a:srgbClr val="FFFF00"/>
                </a:highlight>
                <a:cs typeface="Calibri"/>
              </a:rPr>
              <a:t> </a:t>
            </a:r>
            <a:r>
              <a:rPr lang="en-US" sz="1800" b="1" dirty="0">
                <a:cs typeface="Calibri"/>
              </a:rPr>
              <a:t>for Individual Administrators/Library Staff/Library Boards/Volunteers</a:t>
            </a:r>
          </a:p>
          <a:p>
            <a:pPr lvl="3"/>
            <a:r>
              <a:rPr lang="en-US" sz="1600" b="1" dirty="0">
                <a:cs typeface="Calibri"/>
              </a:rPr>
              <a:t>Conference/Education/Training </a:t>
            </a:r>
            <a:r>
              <a:rPr lang="en-US" sz="1400" b="1" dirty="0">
                <a:cs typeface="Calibri"/>
              </a:rPr>
              <a:t>-- </a:t>
            </a:r>
            <a:r>
              <a:rPr lang="en-US" sz="1400" dirty="0">
                <a:cs typeface="Calibri"/>
              </a:rPr>
              <a:t>to increase knowledge/skills</a:t>
            </a:r>
          </a:p>
          <a:p>
            <a:pPr lvl="2"/>
            <a:r>
              <a:rPr lang="en-US" sz="1800" b="1" u="sng" dirty="0">
                <a:highlight>
                  <a:srgbClr val="FFFF00"/>
                </a:highlight>
                <a:cs typeface="Calibri"/>
              </a:rPr>
              <a:t>Organization-Wide Development</a:t>
            </a:r>
            <a:r>
              <a:rPr lang="en-US" sz="1800" b="1" dirty="0">
                <a:highlight>
                  <a:srgbClr val="FFFF00"/>
                </a:highlight>
                <a:cs typeface="Calibri"/>
              </a:rPr>
              <a:t> </a:t>
            </a:r>
            <a:r>
              <a:rPr lang="en-US" sz="1800" b="1" dirty="0">
                <a:cs typeface="Calibri"/>
              </a:rPr>
              <a:t>for any Library</a:t>
            </a:r>
          </a:p>
          <a:p>
            <a:pPr lvl="3"/>
            <a:r>
              <a:rPr lang="en-US" sz="1600" b="1" dirty="0">
                <a:cs typeface="Calibri"/>
              </a:rPr>
              <a:t>Outside Consultant -- </a:t>
            </a:r>
            <a:r>
              <a:rPr lang="en-US" sz="1600" dirty="0">
                <a:cs typeface="Calibri"/>
              </a:rPr>
              <a:t>Hire a facilitator or consultant to improve your organization</a:t>
            </a:r>
          </a:p>
          <a:p>
            <a:pPr lvl="1"/>
            <a:endParaRPr lang="en-US" sz="2200" dirty="0">
              <a:cs typeface="Calibri"/>
            </a:endParaRPr>
          </a:p>
          <a:p>
            <a:pPr lvl="1"/>
            <a:endParaRPr lang="en-US" sz="2200" dirty="0">
              <a:cs typeface="Calibri"/>
            </a:endParaRPr>
          </a:p>
        </p:txBody>
      </p:sp>
      <p:sp>
        <p:nvSpPr>
          <p:cNvPr id="4" name="Content Placeholder 2">
            <a:extLst>
              <a:ext uri="{FF2B5EF4-FFF2-40B4-BE49-F238E27FC236}">
                <a16:creationId xmlns:a16="http://schemas.microsoft.com/office/drawing/2014/main" id="{513E5797-FD00-F5F0-EF01-81EE0E24B7EB}"/>
              </a:ext>
            </a:extLst>
          </p:cNvPr>
          <p:cNvSpPr txBox="1">
            <a:spLocks/>
          </p:cNvSpPr>
          <p:nvPr/>
        </p:nvSpPr>
        <p:spPr>
          <a:xfrm>
            <a:off x="204088" y="4643675"/>
            <a:ext cx="11571619" cy="26154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u="sng" dirty="0">
                <a:cs typeface="Calibri"/>
              </a:rPr>
              <a:t>What can I spend it on?</a:t>
            </a:r>
          </a:p>
          <a:p>
            <a:pPr lvl="1"/>
            <a:r>
              <a:rPr lang="en-US" sz="2200" dirty="0">
                <a:cs typeface="Calibri"/>
              </a:rPr>
              <a:t>Artist, consultant, workshop, registration fees directly related to POD opportunity</a:t>
            </a:r>
          </a:p>
          <a:p>
            <a:pPr lvl="1"/>
            <a:r>
              <a:rPr lang="en-US" sz="2200" dirty="0">
                <a:cs typeface="Calibri"/>
              </a:rPr>
              <a:t>Travel (in OR out of state)</a:t>
            </a:r>
          </a:p>
          <a:p>
            <a:pPr lvl="1"/>
            <a:r>
              <a:rPr lang="en-US" sz="2200" dirty="0">
                <a:cs typeface="Calibri"/>
              </a:rPr>
              <a:t>Meals and Lodging</a:t>
            </a:r>
          </a:p>
          <a:p>
            <a:pPr lvl="1"/>
            <a:r>
              <a:rPr lang="en-US" sz="2200" dirty="0">
                <a:cs typeface="Calibri"/>
              </a:rPr>
              <a:t>Project-related Materials</a:t>
            </a:r>
          </a:p>
          <a:p>
            <a:pPr lvl="1"/>
            <a:r>
              <a:rPr lang="en-US" sz="2200" dirty="0">
                <a:cs typeface="Calibri"/>
              </a:rPr>
              <a:t>Consultant fees</a:t>
            </a:r>
          </a:p>
          <a:p>
            <a:pPr lvl="1"/>
            <a:endParaRPr lang="en-US" sz="2200" dirty="0">
              <a:cs typeface="Calibri"/>
            </a:endParaRPr>
          </a:p>
          <a:p>
            <a:pPr lvl="1"/>
            <a:endParaRPr lang="en-US" sz="2200" dirty="0">
              <a:cs typeface="Calibri"/>
            </a:endParaRPr>
          </a:p>
        </p:txBody>
      </p:sp>
    </p:spTree>
    <p:extLst>
      <p:ext uri="{BB962C8B-B14F-4D97-AF65-F5344CB8AC3E}">
        <p14:creationId xmlns:p14="http://schemas.microsoft.com/office/powerpoint/2010/main" val="3764331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9F93C4-748A-A467-3E7B-B30C1A92D38E}"/>
              </a:ext>
            </a:extLst>
          </p:cNvPr>
          <p:cNvSpPr>
            <a:spLocks noGrp="1"/>
          </p:cNvSpPr>
          <p:nvPr>
            <p:ph idx="1"/>
          </p:nvPr>
        </p:nvSpPr>
        <p:spPr>
          <a:xfrm>
            <a:off x="110935" y="938748"/>
            <a:ext cx="11571619" cy="2615474"/>
          </a:xfrm>
        </p:spPr>
        <p:txBody>
          <a:bodyPr anchor="ctr">
            <a:normAutofit/>
          </a:bodyPr>
          <a:lstStyle/>
          <a:p>
            <a:r>
              <a:rPr lang="en-US" sz="2600" b="1" u="sng" dirty="0">
                <a:cs typeface="Calibri"/>
              </a:rPr>
              <a:t>MACC Minigrant Professional/Organizational Development (POD) Examples:</a:t>
            </a:r>
          </a:p>
          <a:p>
            <a:pPr marL="457200" lvl="1" indent="0">
              <a:buNone/>
            </a:pPr>
            <a:endParaRPr lang="en-US" sz="2200" dirty="0">
              <a:cs typeface="Calibri"/>
            </a:endParaRPr>
          </a:p>
          <a:p>
            <a:pPr lvl="1"/>
            <a:endParaRPr lang="en-US" sz="2200" dirty="0">
              <a:cs typeface="Calibri"/>
            </a:endParaRPr>
          </a:p>
        </p:txBody>
      </p:sp>
      <p:sp>
        <p:nvSpPr>
          <p:cNvPr id="4" name="Content Placeholder 2">
            <a:extLst>
              <a:ext uri="{FF2B5EF4-FFF2-40B4-BE49-F238E27FC236}">
                <a16:creationId xmlns:a16="http://schemas.microsoft.com/office/drawing/2014/main" id="{513E5797-FD00-F5F0-EF01-81EE0E24B7EB}"/>
              </a:ext>
            </a:extLst>
          </p:cNvPr>
          <p:cNvSpPr txBox="1">
            <a:spLocks/>
          </p:cNvSpPr>
          <p:nvPr/>
        </p:nvSpPr>
        <p:spPr>
          <a:xfrm>
            <a:off x="190267" y="4184205"/>
            <a:ext cx="11571619" cy="26154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b="1" u="sng">
              <a:cs typeface="Calibri"/>
            </a:endParaRPr>
          </a:p>
          <a:p>
            <a:pPr lvl="1"/>
            <a:endParaRPr lang="en-US" sz="2200">
              <a:cs typeface="Calibri"/>
            </a:endParaRPr>
          </a:p>
          <a:p>
            <a:pPr lvl="1"/>
            <a:endParaRPr lang="en-US" sz="2200">
              <a:cs typeface="Calibri"/>
            </a:endParaRPr>
          </a:p>
          <a:p>
            <a:pPr lvl="1"/>
            <a:endParaRPr lang="en-US" sz="2200">
              <a:cs typeface="Calibri"/>
            </a:endParaRPr>
          </a:p>
        </p:txBody>
      </p:sp>
      <p:sp>
        <p:nvSpPr>
          <p:cNvPr id="13" name="TextBox 12">
            <a:extLst>
              <a:ext uri="{FF2B5EF4-FFF2-40B4-BE49-F238E27FC236}">
                <a16:creationId xmlns:a16="http://schemas.microsoft.com/office/drawing/2014/main" id="{27D7FD1C-6EE6-76C6-BCDF-7FA02E930A63}"/>
              </a:ext>
            </a:extLst>
          </p:cNvPr>
          <p:cNvSpPr txBox="1"/>
          <p:nvPr/>
        </p:nvSpPr>
        <p:spPr>
          <a:xfrm>
            <a:off x="7950418" y="2672501"/>
            <a:ext cx="387985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t>Examples of Organizational Development (hire a consultant):</a:t>
            </a:r>
          </a:p>
          <a:p>
            <a:pPr marL="742950" lvl="1" indent="-285750">
              <a:buFont typeface="Arial"/>
              <a:buChar char="•"/>
            </a:pPr>
            <a:r>
              <a:rPr lang="en-US" sz="2000" dirty="0">
                <a:latin typeface="Arial" panose="020B0604020202020204" pitchFamily="34" charset="0"/>
              </a:rPr>
              <a:t>S</a:t>
            </a:r>
            <a:r>
              <a:rPr lang="en-US" sz="2000" b="0" i="0" dirty="0">
                <a:effectLst/>
                <a:latin typeface="Arial" panose="020B0604020202020204" pitchFamily="34" charset="0"/>
              </a:rPr>
              <a:t>trategic planning</a:t>
            </a:r>
          </a:p>
          <a:p>
            <a:pPr marL="742950" lvl="1" indent="-285750">
              <a:buFont typeface="Arial"/>
              <a:buChar char="•"/>
            </a:pPr>
            <a:r>
              <a:rPr lang="en-US" sz="2000" dirty="0">
                <a:latin typeface="Arial" panose="020B0604020202020204" pitchFamily="34" charset="0"/>
              </a:rPr>
              <a:t>C</a:t>
            </a:r>
            <a:r>
              <a:rPr lang="en-US" sz="2000" b="0" i="0" dirty="0">
                <a:effectLst/>
                <a:latin typeface="Arial" panose="020B0604020202020204" pitchFamily="34" charset="0"/>
              </a:rPr>
              <a:t>oalition building</a:t>
            </a:r>
          </a:p>
          <a:p>
            <a:pPr marL="742950" lvl="1" indent="-285750">
              <a:buFont typeface="Arial"/>
              <a:buChar char="•"/>
            </a:pPr>
            <a:r>
              <a:rPr lang="en-US" sz="2000" dirty="0">
                <a:latin typeface="Arial" panose="020B0604020202020204" pitchFamily="34" charset="0"/>
              </a:rPr>
              <a:t>F</a:t>
            </a:r>
            <a:r>
              <a:rPr lang="en-US" sz="2000" b="0" i="0" dirty="0">
                <a:effectLst/>
                <a:latin typeface="Arial" panose="020B0604020202020204" pitchFamily="34" charset="0"/>
              </a:rPr>
              <a:t>undraising planning</a:t>
            </a:r>
          </a:p>
          <a:p>
            <a:pPr marL="742950" lvl="1" indent="-285750">
              <a:buFont typeface="Arial"/>
              <a:buChar char="•"/>
            </a:pPr>
            <a:r>
              <a:rPr lang="en-US" sz="2000" dirty="0">
                <a:latin typeface="Arial" panose="020B0604020202020204" pitchFamily="34" charset="0"/>
              </a:rPr>
              <a:t>N</a:t>
            </a:r>
            <a:r>
              <a:rPr lang="en-US" sz="2000" b="0" i="0" dirty="0">
                <a:effectLst/>
                <a:latin typeface="Arial" panose="020B0604020202020204" pitchFamily="34" charset="0"/>
              </a:rPr>
              <a:t>eeds assessment</a:t>
            </a:r>
          </a:p>
          <a:p>
            <a:pPr marL="742950" lvl="1" indent="-285750">
              <a:buFont typeface="Arial"/>
              <a:buChar char="•"/>
            </a:pPr>
            <a:r>
              <a:rPr lang="en-US" sz="2000" dirty="0">
                <a:latin typeface="Arial" panose="020B0604020202020204" pitchFamily="34" charset="0"/>
              </a:rPr>
              <a:t>G</a:t>
            </a:r>
            <a:r>
              <a:rPr lang="en-US" sz="2000" b="0" i="0" dirty="0">
                <a:effectLst/>
                <a:latin typeface="Arial" panose="020B0604020202020204" pitchFamily="34" charset="0"/>
              </a:rPr>
              <a:t>rant writing </a:t>
            </a:r>
          </a:p>
          <a:p>
            <a:pPr marL="742950" lvl="1" indent="-285750">
              <a:buFont typeface="Arial"/>
              <a:buChar char="•"/>
            </a:pPr>
            <a:r>
              <a:rPr lang="en-US" sz="2000" dirty="0">
                <a:latin typeface="Arial" panose="020B0604020202020204" pitchFamily="34" charset="0"/>
              </a:rPr>
              <a:t>B</a:t>
            </a:r>
            <a:r>
              <a:rPr lang="en-US" sz="2000" b="0" i="0" dirty="0">
                <a:effectLst/>
                <a:latin typeface="Arial" panose="020B0604020202020204" pitchFamily="34" charset="0"/>
              </a:rPr>
              <a:t>oard governance</a:t>
            </a:r>
          </a:p>
          <a:p>
            <a:pPr marL="742950" lvl="1" indent="-285750">
              <a:buFont typeface="Arial"/>
              <a:buChar char="•"/>
            </a:pPr>
            <a:r>
              <a:rPr lang="en-US" sz="2000" dirty="0">
                <a:latin typeface="Arial" panose="020B0604020202020204" pitchFamily="34" charset="0"/>
                <a:cs typeface="Calibri"/>
              </a:rPr>
              <a:t>Marketing/Rebranding</a:t>
            </a:r>
            <a:endParaRPr lang="en-US" sz="2000" dirty="0">
              <a:cs typeface="Calibri"/>
            </a:endParaRPr>
          </a:p>
        </p:txBody>
      </p:sp>
      <p:sp>
        <p:nvSpPr>
          <p:cNvPr id="16" name="TextBox 15">
            <a:extLst>
              <a:ext uri="{FF2B5EF4-FFF2-40B4-BE49-F238E27FC236}">
                <a16:creationId xmlns:a16="http://schemas.microsoft.com/office/drawing/2014/main" id="{C8A9AAAD-9D7B-235D-2B25-3106296E1D9A}"/>
              </a:ext>
            </a:extLst>
          </p:cNvPr>
          <p:cNvSpPr txBox="1"/>
          <p:nvPr/>
        </p:nvSpPr>
        <p:spPr>
          <a:xfrm>
            <a:off x="3398532" y="6324615"/>
            <a:ext cx="605081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POD Grants can be for in-person or virtual opportunities! </a:t>
            </a:r>
            <a:endParaRPr lang="en-US" sz="2400" dirty="0">
              <a:cs typeface="Calibri"/>
            </a:endParaRPr>
          </a:p>
        </p:txBody>
      </p:sp>
      <p:pic>
        <p:nvPicPr>
          <p:cNvPr id="8" name="Picture 7" descr="A picture containing text, clipart&#10;&#10;Description automatically generated">
            <a:extLst>
              <a:ext uri="{FF2B5EF4-FFF2-40B4-BE49-F238E27FC236}">
                <a16:creationId xmlns:a16="http://schemas.microsoft.com/office/drawing/2014/main" id="{E5F7467D-BFB0-3D25-651A-2B98623D2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221" y="2596492"/>
            <a:ext cx="3100736" cy="1060565"/>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24E332E4-4DD4-8918-317C-0AE4F241C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900" y="2794445"/>
            <a:ext cx="1877260" cy="1877260"/>
          </a:xfrm>
          <a:prstGeom prst="rect">
            <a:avLst/>
          </a:prstGeom>
        </p:spPr>
      </p:pic>
      <p:sp>
        <p:nvSpPr>
          <p:cNvPr id="14" name="TextBox 13">
            <a:extLst>
              <a:ext uri="{FF2B5EF4-FFF2-40B4-BE49-F238E27FC236}">
                <a16:creationId xmlns:a16="http://schemas.microsoft.com/office/drawing/2014/main" id="{2FAD4696-5807-FA89-7B2E-2444CF5C5324}"/>
              </a:ext>
            </a:extLst>
          </p:cNvPr>
          <p:cNvSpPr txBox="1"/>
          <p:nvPr/>
        </p:nvSpPr>
        <p:spPr>
          <a:xfrm>
            <a:off x="755454" y="5186801"/>
            <a:ext cx="665739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t>Send your staff to conferences (pays for travel out-of-state, conference fees, food, lodging)</a:t>
            </a:r>
          </a:p>
        </p:txBody>
      </p:sp>
      <p:pic>
        <p:nvPicPr>
          <p:cNvPr id="20" name="Picture 19" descr="Logo&#10;&#10;Description automatically generated">
            <a:extLst>
              <a:ext uri="{FF2B5EF4-FFF2-40B4-BE49-F238E27FC236}">
                <a16:creationId xmlns:a16="http://schemas.microsoft.com/office/drawing/2014/main" id="{603D7A0A-D34E-93E0-4232-7D7431A252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210" y="3918516"/>
            <a:ext cx="4027305" cy="1006826"/>
          </a:xfrm>
          <a:prstGeom prst="rect">
            <a:avLst/>
          </a:prstGeom>
        </p:spPr>
      </p:pic>
      <p:sp>
        <p:nvSpPr>
          <p:cNvPr id="7" name="Title 1">
            <a:extLst>
              <a:ext uri="{FF2B5EF4-FFF2-40B4-BE49-F238E27FC236}">
                <a16:creationId xmlns:a16="http://schemas.microsoft.com/office/drawing/2014/main" id="{8EF1E47E-3AF5-E66C-7C51-6C3ED7D028B3}"/>
              </a:ext>
            </a:extLst>
          </p:cNvPr>
          <p:cNvSpPr>
            <a:spLocks noGrp="1"/>
          </p:cNvSpPr>
          <p:nvPr>
            <p:ph type="title"/>
          </p:nvPr>
        </p:nvSpPr>
        <p:spPr>
          <a:xfrm>
            <a:off x="1371599" y="294538"/>
            <a:ext cx="9895951" cy="1033669"/>
          </a:xfrm>
        </p:spPr>
        <p:txBody>
          <a:bodyPr>
            <a:noAutofit/>
          </a:bodyPr>
          <a:lstStyle/>
          <a:p>
            <a:pPr algn="ctr"/>
            <a:r>
              <a:rPr lang="en-US" sz="4000" b="1" dirty="0">
                <a:solidFill>
                  <a:srgbClr val="FFFFFF"/>
                </a:solidFill>
                <a:cs typeface="Calibri Light"/>
              </a:rPr>
              <a:t>Minigrant Professional/</a:t>
            </a:r>
            <a:br>
              <a:rPr lang="en-US" sz="4000" b="1" dirty="0">
                <a:solidFill>
                  <a:srgbClr val="FFFFFF"/>
                </a:solidFill>
                <a:cs typeface="Calibri Light"/>
              </a:rPr>
            </a:br>
            <a:r>
              <a:rPr lang="en-US" sz="4000" b="1" dirty="0">
                <a:solidFill>
                  <a:srgbClr val="FFFFFF"/>
                </a:solidFill>
                <a:cs typeface="Calibri Light"/>
              </a:rPr>
              <a:t>Organizational Development (POD)</a:t>
            </a:r>
          </a:p>
        </p:txBody>
      </p:sp>
    </p:spTree>
    <p:extLst>
      <p:ext uri="{BB962C8B-B14F-4D97-AF65-F5344CB8AC3E}">
        <p14:creationId xmlns:p14="http://schemas.microsoft.com/office/powerpoint/2010/main" val="996431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7641F83-D1B4-E17A-10C4-CACE89200EA3}"/>
              </a:ext>
            </a:extLst>
          </p:cNvPr>
          <p:cNvSpPr>
            <a:spLocks noGrp="1"/>
          </p:cNvSpPr>
          <p:nvPr>
            <p:ph type="title"/>
          </p:nvPr>
        </p:nvSpPr>
        <p:spPr>
          <a:xfrm>
            <a:off x="838200" y="188166"/>
            <a:ext cx="10515600" cy="1325563"/>
          </a:xfrm>
        </p:spPr>
        <p:txBody>
          <a:bodyPr/>
          <a:lstStyle/>
          <a:p>
            <a:pPr algn="ctr"/>
            <a:r>
              <a:rPr lang="en-US" b="1" dirty="0">
                <a:cs typeface="Calibri Light"/>
              </a:rPr>
              <a:t>How to get started on a MACC Grant</a:t>
            </a:r>
          </a:p>
        </p:txBody>
      </p:sp>
      <p:pic>
        <p:nvPicPr>
          <p:cNvPr id="4" name="Picture 3">
            <a:extLst>
              <a:ext uri="{FF2B5EF4-FFF2-40B4-BE49-F238E27FC236}">
                <a16:creationId xmlns:a16="http://schemas.microsoft.com/office/drawing/2014/main" id="{372D4A37-092A-1A30-A070-D6BA66A1D86B}"/>
              </a:ext>
            </a:extLst>
          </p:cNvPr>
          <p:cNvPicPr>
            <a:picLocks noChangeAspect="1"/>
          </p:cNvPicPr>
          <p:nvPr/>
        </p:nvPicPr>
        <p:blipFill>
          <a:blip r:embed="rId2"/>
          <a:stretch>
            <a:fillRect/>
          </a:stretch>
        </p:blipFill>
        <p:spPr>
          <a:xfrm>
            <a:off x="4475075" y="2374889"/>
            <a:ext cx="3281780" cy="247566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D54238D-EA83-6DEF-ABCA-7526213FABC3}"/>
              </a:ext>
            </a:extLst>
          </p:cNvPr>
          <p:cNvPicPr>
            <a:picLocks noChangeAspect="1"/>
          </p:cNvPicPr>
          <p:nvPr/>
        </p:nvPicPr>
        <p:blipFill>
          <a:blip r:embed="rId3"/>
          <a:stretch>
            <a:fillRect/>
          </a:stretch>
        </p:blipFill>
        <p:spPr>
          <a:xfrm>
            <a:off x="392947" y="2372694"/>
            <a:ext cx="3304673" cy="222605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8D1A3AE-AA41-6195-487C-636666FAF492}"/>
              </a:ext>
            </a:extLst>
          </p:cNvPr>
          <p:cNvPicPr>
            <a:picLocks noChangeAspect="1"/>
          </p:cNvPicPr>
          <p:nvPr/>
        </p:nvPicPr>
        <p:blipFill>
          <a:blip r:embed="rId4"/>
          <a:stretch>
            <a:fillRect/>
          </a:stretch>
        </p:blipFill>
        <p:spPr>
          <a:xfrm>
            <a:off x="8293682" y="2643936"/>
            <a:ext cx="3478463" cy="1845882"/>
          </a:xfrm>
          <a:prstGeom prst="rect">
            <a:avLst/>
          </a:prstGeom>
          <a:ln>
            <a:noFill/>
          </a:ln>
          <a:effectLst>
            <a:outerShdw blurRad="292100" dist="139700" dir="2700000" algn="tl" rotWithShape="0">
              <a:srgbClr val="333333">
                <a:alpha val="65000"/>
              </a:srgbClr>
            </a:outerShdw>
          </a:effectLst>
        </p:spPr>
      </p:pic>
      <p:sp>
        <p:nvSpPr>
          <p:cNvPr id="10" name="TextBox 4">
            <a:extLst>
              <a:ext uri="{FF2B5EF4-FFF2-40B4-BE49-F238E27FC236}">
                <a16:creationId xmlns:a16="http://schemas.microsoft.com/office/drawing/2014/main" id="{3E79B2BA-F036-8216-A578-397BC222B68E}"/>
              </a:ext>
            </a:extLst>
          </p:cNvPr>
          <p:cNvSpPr txBox="1"/>
          <p:nvPr/>
        </p:nvSpPr>
        <p:spPr>
          <a:xfrm>
            <a:off x="1596103" y="1539278"/>
            <a:ext cx="107214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800" dirty="0">
                <a:latin typeface="Gill Sans Nova Cond Ultra Bold"/>
                <a:cs typeface="Calibri"/>
              </a:rPr>
              <a:t>1.</a:t>
            </a:r>
          </a:p>
        </p:txBody>
      </p:sp>
      <p:sp>
        <p:nvSpPr>
          <p:cNvPr id="12" name="TextBox 5">
            <a:extLst>
              <a:ext uri="{FF2B5EF4-FFF2-40B4-BE49-F238E27FC236}">
                <a16:creationId xmlns:a16="http://schemas.microsoft.com/office/drawing/2014/main" id="{B21B92D2-8AE9-174D-0624-BF36DF9263CD}"/>
              </a:ext>
            </a:extLst>
          </p:cNvPr>
          <p:cNvSpPr txBox="1"/>
          <p:nvPr/>
        </p:nvSpPr>
        <p:spPr>
          <a:xfrm>
            <a:off x="5713576" y="1539277"/>
            <a:ext cx="107214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800">
                <a:latin typeface="Gill Sans Nova Cond Ultra Bold"/>
                <a:cs typeface="Calibri"/>
              </a:rPr>
              <a:t>2.</a:t>
            </a:r>
          </a:p>
        </p:txBody>
      </p:sp>
      <p:sp>
        <p:nvSpPr>
          <p:cNvPr id="14" name="TextBox 6">
            <a:extLst>
              <a:ext uri="{FF2B5EF4-FFF2-40B4-BE49-F238E27FC236}">
                <a16:creationId xmlns:a16="http://schemas.microsoft.com/office/drawing/2014/main" id="{220C2A80-C2AA-DF62-8EFF-18164BA74D07}"/>
              </a:ext>
            </a:extLst>
          </p:cNvPr>
          <p:cNvSpPr txBox="1"/>
          <p:nvPr/>
        </p:nvSpPr>
        <p:spPr>
          <a:xfrm>
            <a:off x="9750839" y="1539276"/>
            <a:ext cx="107214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800">
                <a:latin typeface="Gill Sans Nova Cond Ultra Bold"/>
                <a:cs typeface="Calibri"/>
              </a:rPr>
              <a:t>3.</a:t>
            </a:r>
          </a:p>
        </p:txBody>
      </p:sp>
      <p:sp>
        <p:nvSpPr>
          <p:cNvPr id="16" name="TextBox 7">
            <a:extLst>
              <a:ext uri="{FF2B5EF4-FFF2-40B4-BE49-F238E27FC236}">
                <a16:creationId xmlns:a16="http://schemas.microsoft.com/office/drawing/2014/main" id="{B5996871-0D52-C350-137B-DC12BBB2119D}"/>
              </a:ext>
            </a:extLst>
          </p:cNvPr>
          <p:cNvSpPr txBox="1"/>
          <p:nvPr/>
        </p:nvSpPr>
        <p:spPr>
          <a:xfrm>
            <a:off x="362031" y="4763483"/>
            <a:ext cx="3545305"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i="1" u="sng" dirty="0">
                <a:cs typeface="Calibri"/>
                <a:hlinkClick r:id="rId5"/>
              </a:rPr>
              <a:t>www.michigan.gov/arts</a:t>
            </a:r>
            <a:endParaRPr lang="en-US" sz="2400" b="1" i="1" u="sng" dirty="0">
              <a:cs typeface="Calibri"/>
            </a:endParaRPr>
          </a:p>
          <a:p>
            <a:pPr algn="ctr"/>
            <a:r>
              <a:rPr lang="en-US" sz="2400" dirty="0">
                <a:cs typeface="Calibri"/>
              </a:rPr>
              <a:t>More information about each grant opportunity</a:t>
            </a:r>
          </a:p>
        </p:txBody>
      </p:sp>
      <p:sp>
        <p:nvSpPr>
          <p:cNvPr id="20" name="TextBox 8">
            <a:extLst>
              <a:ext uri="{FF2B5EF4-FFF2-40B4-BE49-F238E27FC236}">
                <a16:creationId xmlns:a16="http://schemas.microsoft.com/office/drawing/2014/main" id="{D5B4222B-9252-6128-9EF3-9B82EE7E08C5}"/>
              </a:ext>
            </a:extLst>
          </p:cNvPr>
          <p:cNvSpPr txBox="1"/>
          <p:nvPr/>
        </p:nvSpPr>
        <p:spPr>
          <a:xfrm>
            <a:off x="8014446" y="4763482"/>
            <a:ext cx="3971365"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i="1" u="sng" dirty="0">
                <a:solidFill>
                  <a:srgbClr val="0070C0"/>
                </a:solidFill>
                <a:cs typeface="Calibri"/>
              </a:rPr>
              <a:t>macc.smartsimple.com</a:t>
            </a:r>
          </a:p>
          <a:p>
            <a:pPr algn="ctr"/>
            <a:r>
              <a:rPr lang="en-US" sz="2400" i="1" dirty="0">
                <a:ea typeface="+mn-lt"/>
                <a:cs typeface="+mn-lt"/>
              </a:rPr>
              <a:t>Register in our Grants Portal to Submit Application</a:t>
            </a:r>
            <a:endParaRPr lang="en-US" sz="2400" i="1" dirty="0">
              <a:cs typeface="Calibri"/>
            </a:endParaRPr>
          </a:p>
        </p:txBody>
      </p:sp>
      <p:cxnSp>
        <p:nvCxnSpPr>
          <p:cNvPr id="2" name="Straight Arrow Connector 1">
            <a:extLst>
              <a:ext uri="{FF2B5EF4-FFF2-40B4-BE49-F238E27FC236}">
                <a16:creationId xmlns:a16="http://schemas.microsoft.com/office/drawing/2014/main" id="{205D4DF1-CA1B-25C3-1729-0948281AAEA2}"/>
              </a:ext>
            </a:extLst>
          </p:cNvPr>
          <p:cNvCxnSpPr>
            <a:cxnSpLocks/>
          </p:cNvCxnSpPr>
          <p:nvPr/>
        </p:nvCxnSpPr>
        <p:spPr>
          <a:xfrm>
            <a:off x="2729630" y="1234438"/>
            <a:ext cx="6732740"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5" name="TextBox 7">
            <a:extLst>
              <a:ext uri="{FF2B5EF4-FFF2-40B4-BE49-F238E27FC236}">
                <a16:creationId xmlns:a16="http://schemas.microsoft.com/office/drawing/2014/main" id="{24E00A0F-3675-A138-B7D3-CABDA4C1D5FA}"/>
              </a:ext>
            </a:extLst>
          </p:cNvPr>
          <p:cNvSpPr txBox="1"/>
          <p:nvPr/>
        </p:nvSpPr>
        <p:spPr>
          <a:xfrm>
            <a:off x="4374646" y="4921180"/>
            <a:ext cx="3545305"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i="1" dirty="0">
                <a:cs typeface="Calibri"/>
              </a:rPr>
              <a:t>Access guidelines </a:t>
            </a:r>
          </a:p>
          <a:p>
            <a:pPr algn="ctr"/>
            <a:r>
              <a:rPr lang="en-US" sz="2400" i="1" dirty="0">
                <a:cs typeface="Calibri"/>
              </a:rPr>
              <a:t>Start-to-finish instructions for writing an application</a:t>
            </a:r>
            <a:endParaRPr lang="en-US" dirty="0"/>
          </a:p>
        </p:txBody>
      </p:sp>
    </p:spTree>
    <p:extLst>
      <p:ext uri="{BB962C8B-B14F-4D97-AF65-F5344CB8AC3E}">
        <p14:creationId xmlns:p14="http://schemas.microsoft.com/office/powerpoint/2010/main" val="1931496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7641F83-D1B4-E17A-10C4-CACE89200EA3}"/>
              </a:ext>
            </a:extLst>
          </p:cNvPr>
          <p:cNvSpPr>
            <a:spLocks noGrp="1"/>
          </p:cNvSpPr>
          <p:nvPr>
            <p:ph type="title"/>
          </p:nvPr>
        </p:nvSpPr>
        <p:spPr>
          <a:xfrm>
            <a:off x="835455" y="-34309"/>
            <a:ext cx="10515600" cy="1325563"/>
          </a:xfrm>
        </p:spPr>
        <p:txBody>
          <a:bodyPr/>
          <a:lstStyle/>
          <a:p>
            <a:pPr algn="ctr"/>
            <a:r>
              <a:rPr lang="en-US" b="1" dirty="0">
                <a:cs typeface="Calibri Light"/>
              </a:rPr>
              <a:t>Take-Home Materials</a:t>
            </a:r>
          </a:p>
        </p:txBody>
      </p:sp>
      <p:cxnSp>
        <p:nvCxnSpPr>
          <p:cNvPr id="2" name="Straight Arrow Connector 1">
            <a:extLst>
              <a:ext uri="{FF2B5EF4-FFF2-40B4-BE49-F238E27FC236}">
                <a16:creationId xmlns:a16="http://schemas.microsoft.com/office/drawing/2014/main" id="{205D4DF1-CA1B-25C3-1729-0948281AAEA2}"/>
              </a:ext>
            </a:extLst>
          </p:cNvPr>
          <p:cNvCxnSpPr>
            <a:cxnSpLocks/>
          </p:cNvCxnSpPr>
          <p:nvPr/>
        </p:nvCxnSpPr>
        <p:spPr>
          <a:xfrm>
            <a:off x="2726885" y="1099968"/>
            <a:ext cx="6732740"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A347F61-45EB-3F05-7258-BAFFE7BD3437}"/>
              </a:ext>
            </a:extLst>
          </p:cNvPr>
          <p:cNvPicPr>
            <a:picLocks noChangeAspect="1"/>
          </p:cNvPicPr>
          <p:nvPr/>
        </p:nvPicPr>
        <p:blipFill>
          <a:blip r:embed="rId2"/>
          <a:stretch>
            <a:fillRect/>
          </a:stretch>
        </p:blipFill>
        <p:spPr>
          <a:xfrm>
            <a:off x="528706" y="1630355"/>
            <a:ext cx="2695167" cy="3486513"/>
          </a:xfrm>
          <a:prstGeom prst="rect">
            <a:avLst/>
          </a:prstGeom>
          <a:ln>
            <a:solidFill>
              <a:schemeClr val="tx1"/>
            </a:solidFill>
          </a:ln>
        </p:spPr>
      </p:pic>
      <p:pic>
        <p:nvPicPr>
          <p:cNvPr id="11" name="Picture 10">
            <a:extLst>
              <a:ext uri="{FF2B5EF4-FFF2-40B4-BE49-F238E27FC236}">
                <a16:creationId xmlns:a16="http://schemas.microsoft.com/office/drawing/2014/main" id="{45AF82D1-7BA1-019A-5C32-4870D7DF682D}"/>
              </a:ext>
            </a:extLst>
          </p:cNvPr>
          <p:cNvPicPr>
            <a:picLocks noChangeAspect="1"/>
          </p:cNvPicPr>
          <p:nvPr/>
        </p:nvPicPr>
        <p:blipFill>
          <a:blip r:embed="rId3"/>
          <a:stretch>
            <a:fillRect/>
          </a:stretch>
        </p:blipFill>
        <p:spPr>
          <a:xfrm>
            <a:off x="3309038" y="1630354"/>
            <a:ext cx="2699052" cy="3486513"/>
          </a:xfrm>
          <a:prstGeom prst="rect">
            <a:avLst/>
          </a:prstGeom>
          <a:ln>
            <a:solidFill>
              <a:schemeClr val="tx1"/>
            </a:solidFill>
          </a:ln>
        </p:spPr>
      </p:pic>
      <p:pic>
        <p:nvPicPr>
          <p:cNvPr id="17" name="Picture 16">
            <a:extLst>
              <a:ext uri="{FF2B5EF4-FFF2-40B4-BE49-F238E27FC236}">
                <a16:creationId xmlns:a16="http://schemas.microsoft.com/office/drawing/2014/main" id="{9F24C60A-F59D-93AD-762E-7CE0E04C3AFF}"/>
              </a:ext>
            </a:extLst>
          </p:cNvPr>
          <p:cNvPicPr>
            <a:picLocks noChangeAspect="1"/>
          </p:cNvPicPr>
          <p:nvPr/>
        </p:nvPicPr>
        <p:blipFill>
          <a:blip r:embed="rId4"/>
          <a:stretch>
            <a:fillRect/>
          </a:stretch>
        </p:blipFill>
        <p:spPr>
          <a:xfrm>
            <a:off x="6119377" y="1630354"/>
            <a:ext cx="2696787" cy="3482148"/>
          </a:xfrm>
          <a:prstGeom prst="rect">
            <a:avLst/>
          </a:prstGeom>
          <a:ln>
            <a:solidFill>
              <a:schemeClr val="tx1"/>
            </a:solidFill>
          </a:ln>
        </p:spPr>
      </p:pic>
      <p:pic>
        <p:nvPicPr>
          <p:cNvPr id="19" name="Picture 18">
            <a:extLst>
              <a:ext uri="{FF2B5EF4-FFF2-40B4-BE49-F238E27FC236}">
                <a16:creationId xmlns:a16="http://schemas.microsoft.com/office/drawing/2014/main" id="{101D0A84-AEAC-E7A4-BB2B-C38C181273A8}"/>
              </a:ext>
            </a:extLst>
          </p:cNvPr>
          <p:cNvPicPr>
            <a:picLocks noChangeAspect="1"/>
          </p:cNvPicPr>
          <p:nvPr/>
        </p:nvPicPr>
        <p:blipFill>
          <a:blip r:embed="rId5"/>
          <a:stretch>
            <a:fillRect/>
          </a:stretch>
        </p:blipFill>
        <p:spPr>
          <a:xfrm>
            <a:off x="8927451" y="1609993"/>
            <a:ext cx="2735843" cy="3498386"/>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9753DB5B-F3B2-BD3A-8077-4836E564E53D}"/>
              </a:ext>
            </a:extLst>
          </p:cNvPr>
          <p:cNvSpPr txBox="1"/>
          <p:nvPr/>
        </p:nvSpPr>
        <p:spPr>
          <a:xfrm>
            <a:off x="1922061" y="1170556"/>
            <a:ext cx="10690411" cy="369332"/>
          </a:xfrm>
          <a:prstGeom prst="rect">
            <a:avLst/>
          </a:prstGeom>
          <a:noFill/>
        </p:spPr>
        <p:txBody>
          <a:bodyPr wrap="square" rtlCol="0">
            <a:spAutoFit/>
          </a:bodyPr>
          <a:lstStyle/>
          <a:p>
            <a:r>
              <a:rPr lang="en-US" dirty="0"/>
              <a:t>Feel free to contact me (Alex) for any digital materials, copy of slideshow, questions, etc.</a:t>
            </a:r>
          </a:p>
        </p:txBody>
      </p:sp>
      <p:sp>
        <p:nvSpPr>
          <p:cNvPr id="22" name="TextBox 21">
            <a:extLst>
              <a:ext uri="{FF2B5EF4-FFF2-40B4-BE49-F238E27FC236}">
                <a16:creationId xmlns:a16="http://schemas.microsoft.com/office/drawing/2014/main" id="{311CBDC7-5462-E7ED-ADF6-208A22EDAE3C}"/>
              </a:ext>
            </a:extLst>
          </p:cNvPr>
          <p:cNvSpPr txBox="1"/>
          <p:nvPr/>
        </p:nvSpPr>
        <p:spPr>
          <a:xfrm>
            <a:off x="528706" y="5271212"/>
            <a:ext cx="2695167" cy="923330"/>
          </a:xfrm>
          <a:prstGeom prst="rect">
            <a:avLst/>
          </a:prstGeom>
          <a:noFill/>
        </p:spPr>
        <p:txBody>
          <a:bodyPr wrap="square" rtlCol="0">
            <a:spAutoFit/>
          </a:bodyPr>
          <a:lstStyle/>
          <a:p>
            <a:pPr algn="ctr"/>
            <a:r>
              <a:rPr lang="en-US" b="1" dirty="0"/>
              <a:t>Overview of MACC grants for libraries &amp; grant examples</a:t>
            </a:r>
          </a:p>
        </p:txBody>
      </p:sp>
      <p:sp>
        <p:nvSpPr>
          <p:cNvPr id="23" name="TextBox 22">
            <a:extLst>
              <a:ext uri="{FF2B5EF4-FFF2-40B4-BE49-F238E27FC236}">
                <a16:creationId xmlns:a16="http://schemas.microsoft.com/office/drawing/2014/main" id="{9BE22007-8596-606D-4835-2FE9571BEC06}"/>
              </a:ext>
            </a:extLst>
          </p:cNvPr>
          <p:cNvSpPr txBox="1"/>
          <p:nvPr/>
        </p:nvSpPr>
        <p:spPr>
          <a:xfrm>
            <a:off x="3309038" y="5288139"/>
            <a:ext cx="2695167" cy="923330"/>
          </a:xfrm>
          <a:prstGeom prst="rect">
            <a:avLst/>
          </a:prstGeom>
          <a:noFill/>
        </p:spPr>
        <p:txBody>
          <a:bodyPr wrap="square" rtlCol="0">
            <a:spAutoFit/>
          </a:bodyPr>
          <a:lstStyle/>
          <a:p>
            <a:pPr algn="ctr"/>
            <a:r>
              <a:rPr lang="en-US" b="1" dirty="0"/>
              <a:t>How do I begin on preparing a MACC application?</a:t>
            </a:r>
          </a:p>
        </p:txBody>
      </p:sp>
      <p:sp>
        <p:nvSpPr>
          <p:cNvPr id="24" name="TextBox 23">
            <a:extLst>
              <a:ext uri="{FF2B5EF4-FFF2-40B4-BE49-F238E27FC236}">
                <a16:creationId xmlns:a16="http://schemas.microsoft.com/office/drawing/2014/main" id="{2A004D61-CA5B-F866-7826-47283BE842EC}"/>
              </a:ext>
            </a:extLst>
          </p:cNvPr>
          <p:cNvSpPr txBox="1"/>
          <p:nvPr/>
        </p:nvSpPr>
        <p:spPr>
          <a:xfrm>
            <a:off x="6089370" y="5306197"/>
            <a:ext cx="2695167" cy="923330"/>
          </a:xfrm>
          <a:prstGeom prst="rect">
            <a:avLst/>
          </a:prstGeom>
          <a:noFill/>
        </p:spPr>
        <p:txBody>
          <a:bodyPr wrap="square" rtlCol="0">
            <a:spAutoFit/>
          </a:bodyPr>
          <a:lstStyle/>
          <a:p>
            <a:pPr algn="ctr"/>
            <a:r>
              <a:rPr lang="en-US" b="1" dirty="0"/>
              <a:t>List of K-12 MACC grants. Please make available at your library!</a:t>
            </a:r>
          </a:p>
        </p:txBody>
      </p:sp>
      <p:sp>
        <p:nvSpPr>
          <p:cNvPr id="26" name="TextBox 25">
            <a:extLst>
              <a:ext uri="{FF2B5EF4-FFF2-40B4-BE49-F238E27FC236}">
                <a16:creationId xmlns:a16="http://schemas.microsoft.com/office/drawing/2014/main" id="{8AE8A969-901B-1053-1C66-8B45103E37A7}"/>
              </a:ext>
            </a:extLst>
          </p:cNvPr>
          <p:cNvSpPr txBox="1"/>
          <p:nvPr/>
        </p:nvSpPr>
        <p:spPr>
          <a:xfrm>
            <a:off x="9011446" y="5306197"/>
            <a:ext cx="2695167" cy="923330"/>
          </a:xfrm>
          <a:prstGeom prst="rect">
            <a:avLst/>
          </a:prstGeom>
          <a:noFill/>
        </p:spPr>
        <p:txBody>
          <a:bodyPr wrap="square" rtlCol="0">
            <a:spAutoFit/>
          </a:bodyPr>
          <a:lstStyle/>
          <a:p>
            <a:pPr algn="ctr"/>
            <a:r>
              <a:rPr lang="en-US" b="1" dirty="0"/>
              <a:t>MACC Staff Contact Information &amp; Council Listing</a:t>
            </a:r>
          </a:p>
        </p:txBody>
      </p:sp>
    </p:spTree>
    <p:extLst>
      <p:ext uri="{BB962C8B-B14F-4D97-AF65-F5344CB8AC3E}">
        <p14:creationId xmlns:p14="http://schemas.microsoft.com/office/powerpoint/2010/main" val="1349024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7641F83-D1B4-E17A-10C4-CACE89200EA3}"/>
              </a:ext>
            </a:extLst>
          </p:cNvPr>
          <p:cNvSpPr>
            <a:spLocks noGrp="1"/>
          </p:cNvSpPr>
          <p:nvPr>
            <p:ph type="title"/>
          </p:nvPr>
        </p:nvSpPr>
        <p:spPr>
          <a:xfrm>
            <a:off x="2637018" y="413794"/>
            <a:ext cx="10515600" cy="1325563"/>
          </a:xfrm>
        </p:spPr>
        <p:txBody>
          <a:bodyPr/>
          <a:lstStyle/>
          <a:p>
            <a:pPr algn="ctr"/>
            <a:r>
              <a:rPr lang="en-US" b="1" dirty="0">
                <a:cs typeface="Calibri Light"/>
              </a:rPr>
              <a:t>Contact us! We're here to help!</a:t>
            </a:r>
          </a:p>
        </p:txBody>
      </p:sp>
      <p:sp>
        <p:nvSpPr>
          <p:cNvPr id="15" name="Content Placeholder 3">
            <a:extLst>
              <a:ext uri="{FF2B5EF4-FFF2-40B4-BE49-F238E27FC236}">
                <a16:creationId xmlns:a16="http://schemas.microsoft.com/office/drawing/2014/main" id="{1A1348F1-FE16-B0B3-7BBA-028D540772FA}"/>
              </a:ext>
            </a:extLst>
          </p:cNvPr>
          <p:cNvSpPr txBox="1">
            <a:spLocks/>
          </p:cNvSpPr>
          <p:nvPr/>
        </p:nvSpPr>
        <p:spPr>
          <a:xfrm>
            <a:off x="298015" y="2135296"/>
            <a:ext cx="5499100" cy="393223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200" b="1" u="sng" dirty="0">
                <a:cs typeface="Calibri"/>
              </a:rPr>
              <a:t>Director</a:t>
            </a:r>
            <a:endParaRPr lang="en-US" sz="2200" u="sng" dirty="0">
              <a:cs typeface="Calibri"/>
            </a:endParaRPr>
          </a:p>
          <a:p>
            <a:pPr marL="0" indent="0">
              <a:buNone/>
            </a:pPr>
            <a:r>
              <a:rPr lang="en-US" sz="2200" dirty="0">
                <a:cs typeface="Calibri"/>
              </a:rPr>
              <a:t>Alison Watson: 517.275.0579 </a:t>
            </a:r>
          </a:p>
          <a:p>
            <a:pPr marL="0" indent="0">
              <a:buNone/>
            </a:pPr>
            <a:r>
              <a:rPr lang="en-US" sz="2200" dirty="0">
                <a:cs typeface="Calibri"/>
                <a:hlinkClick r:id="rId2"/>
              </a:rPr>
              <a:t>watsona11@michigan.org</a:t>
            </a:r>
            <a:endParaRPr lang="en-US" sz="2200" dirty="0">
              <a:cs typeface="Calibri"/>
            </a:endParaRPr>
          </a:p>
          <a:p>
            <a:pPr marL="0" indent="0">
              <a:buFont typeface="Arial" panose="020B0604020202020204" pitchFamily="34" charset="0"/>
              <a:buNone/>
            </a:pPr>
            <a:endParaRPr lang="en-US" sz="2200" dirty="0">
              <a:cs typeface="Calibri"/>
            </a:endParaRPr>
          </a:p>
          <a:p>
            <a:pPr marL="0" indent="0">
              <a:buNone/>
            </a:pPr>
            <a:r>
              <a:rPr lang="en-US" sz="2200" b="1" u="sng" dirty="0">
                <a:cs typeface="Calibri"/>
              </a:rPr>
              <a:t>Finance, Compliance, &amp; SmartSimple</a:t>
            </a:r>
          </a:p>
          <a:p>
            <a:pPr marL="0" indent="0">
              <a:buNone/>
            </a:pPr>
            <a:r>
              <a:rPr lang="en-US" sz="2200" dirty="0">
                <a:cs typeface="Calibri"/>
              </a:rPr>
              <a:t>Adam Wheater: 517.881.7272 </a:t>
            </a:r>
            <a:r>
              <a:rPr lang="en-US" sz="2200" dirty="0">
                <a:cs typeface="Calibri"/>
                <a:hlinkClick r:id="rId3"/>
              </a:rPr>
              <a:t>wheatera@michigan.org</a:t>
            </a:r>
            <a:endParaRPr lang="en-US" sz="2200" dirty="0">
              <a:cs typeface="Calibri"/>
            </a:endParaRPr>
          </a:p>
          <a:p>
            <a:pPr marL="0" indent="0">
              <a:buNone/>
            </a:pPr>
            <a:endParaRPr lang="en-US" sz="2200" b="1" dirty="0">
              <a:cs typeface="Calibri"/>
            </a:endParaRPr>
          </a:p>
          <a:p>
            <a:pPr marL="0" indent="0">
              <a:buNone/>
            </a:pPr>
            <a:r>
              <a:rPr lang="en-US" sz="2200" b="1" u="sng" dirty="0">
                <a:cs typeface="Calibri"/>
              </a:rPr>
              <a:t>Finance &amp; Compliance</a:t>
            </a:r>
          </a:p>
          <a:p>
            <a:pPr marL="0" indent="0">
              <a:buNone/>
            </a:pPr>
            <a:r>
              <a:rPr lang="en-US" sz="2200" dirty="0">
                <a:cs typeface="Calibri"/>
              </a:rPr>
              <a:t>Ashley Minarik: 517.599.1381 </a:t>
            </a:r>
            <a:r>
              <a:rPr lang="en-US" sz="2200" dirty="0">
                <a:cs typeface="Calibri"/>
                <a:hlinkClick r:id="rId4"/>
              </a:rPr>
              <a:t>minarika2@michigan.org</a:t>
            </a:r>
            <a:endParaRPr lang="en-US" sz="2200" dirty="0">
              <a:cs typeface="Calibri"/>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dirty="0">
              <a:cs typeface="Calibri"/>
            </a:endParaRPr>
          </a:p>
          <a:p>
            <a:pPr marL="0" indent="0">
              <a:buNone/>
            </a:pPr>
            <a:endParaRPr lang="en-US" dirty="0">
              <a:cs typeface="Calibri"/>
            </a:endParaRPr>
          </a:p>
        </p:txBody>
      </p:sp>
      <p:sp>
        <p:nvSpPr>
          <p:cNvPr id="17" name="TextBox 2">
            <a:extLst>
              <a:ext uri="{FF2B5EF4-FFF2-40B4-BE49-F238E27FC236}">
                <a16:creationId xmlns:a16="http://schemas.microsoft.com/office/drawing/2014/main" id="{ECD989C0-DB50-CA9C-3F56-471ED19F7918}"/>
              </a:ext>
            </a:extLst>
          </p:cNvPr>
          <p:cNvSpPr txBox="1"/>
          <p:nvPr/>
        </p:nvSpPr>
        <p:spPr>
          <a:xfrm>
            <a:off x="5289173" y="2254656"/>
            <a:ext cx="6902825" cy="480131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dirty="0">
                <a:cs typeface="Segoe UI"/>
              </a:rPr>
              <a:t>Operational Support</a:t>
            </a:r>
            <a:endParaRPr lang="en-US" sz="2000" u="sng" dirty="0">
              <a:cs typeface="Segoe UI"/>
            </a:endParaRPr>
          </a:p>
          <a:p>
            <a:r>
              <a:rPr lang="en-US" sz="2000" dirty="0">
                <a:highlight>
                  <a:srgbClr val="FFFF00"/>
                </a:highlight>
                <a:cs typeface="Segoe UI"/>
              </a:rPr>
              <a:t>Alex Flannery</a:t>
            </a:r>
            <a:r>
              <a:rPr lang="en-US" sz="2000" dirty="0">
                <a:cs typeface="Segoe UI"/>
              </a:rPr>
              <a:t>: 517.331.5925   </a:t>
            </a:r>
            <a:r>
              <a:rPr lang="en-US" sz="2000" dirty="0">
                <a:cs typeface="Segoe UI"/>
                <a:hlinkClick r:id="rId5"/>
              </a:rPr>
              <a:t>flannerya1</a:t>
            </a:r>
            <a:r>
              <a:rPr lang="en-US" sz="2000" dirty="0">
                <a:solidFill>
                  <a:srgbClr val="0563C1"/>
                </a:solidFill>
                <a:cs typeface="Segoe UI"/>
                <a:hlinkClick r:id="rId5"/>
              </a:rPr>
              <a:t>@michigan.org</a:t>
            </a:r>
            <a:r>
              <a:rPr lang="en-US" sz="2000" dirty="0">
                <a:cs typeface="Segoe UI"/>
                <a:hlinkClick r:id="rId5"/>
              </a:rPr>
              <a:t>​</a:t>
            </a:r>
          </a:p>
          <a:p>
            <a:r>
              <a:rPr lang="en-US" sz="2000" dirty="0">
                <a:cs typeface="Segoe UI"/>
              </a:rPr>
              <a:t>​</a:t>
            </a:r>
          </a:p>
          <a:p>
            <a:r>
              <a:rPr lang="en-US" sz="2000" b="1" u="sng" dirty="0">
                <a:cs typeface="Segoe UI"/>
              </a:rPr>
              <a:t>Capital Improvement, ADA 504 Coordinator</a:t>
            </a:r>
            <a:endParaRPr lang="en-US" sz="2000" u="sng" dirty="0">
              <a:cs typeface="Segoe UI"/>
            </a:endParaRPr>
          </a:p>
          <a:p>
            <a:r>
              <a:rPr lang="en-US" sz="2000" dirty="0">
                <a:cs typeface="Segoe UI"/>
              </a:rPr>
              <a:t>Jeff Garrett: 517.242.3678   </a:t>
            </a:r>
            <a:r>
              <a:rPr lang="en-US" sz="2000" dirty="0">
                <a:cs typeface="Segoe UI"/>
                <a:hlinkClick r:id="rId6"/>
              </a:rPr>
              <a:t>garrettj7@michigan.org</a:t>
            </a:r>
          </a:p>
          <a:p>
            <a:r>
              <a:rPr lang="en-US" sz="2000" dirty="0">
                <a:cs typeface="Segoe UI"/>
              </a:rPr>
              <a:t>​</a:t>
            </a:r>
          </a:p>
          <a:p>
            <a:r>
              <a:rPr lang="en-US" sz="2000" b="1" u="sng" dirty="0">
                <a:cs typeface="Segoe UI"/>
              </a:rPr>
              <a:t>Project Support, New Leaders, Arts in Education​</a:t>
            </a:r>
            <a:endParaRPr lang="en-US" sz="1600" b="1" dirty="0"/>
          </a:p>
          <a:p>
            <a:r>
              <a:rPr lang="en-US" sz="2000" dirty="0">
                <a:cs typeface="Segoe UI"/>
              </a:rPr>
              <a:t>Chad Swan-</a:t>
            </a:r>
            <a:r>
              <a:rPr lang="en-US" sz="2000" dirty="0" err="1">
                <a:cs typeface="Segoe UI"/>
              </a:rPr>
              <a:t>Badgero</a:t>
            </a:r>
            <a:r>
              <a:rPr lang="en-US" sz="2000" dirty="0">
                <a:cs typeface="Segoe UI"/>
              </a:rPr>
              <a:t>: 517.881.9472   </a:t>
            </a:r>
            <a:r>
              <a:rPr lang="en-US" sz="2000" dirty="0">
                <a:cs typeface="Segoe UI"/>
                <a:hlinkClick r:id="rId7"/>
              </a:rPr>
              <a:t>badgeroc@michigan.org</a:t>
            </a:r>
            <a:endParaRPr lang="en-US" sz="2000" dirty="0">
              <a:solidFill>
                <a:srgbClr val="0563C1"/>
              </a:solidFill>
              <a:cs typeface="Segoe UI"/>
            </a:endParaRPr>
          </a:p>
          <a:p>
            <a:endParaRPr lang="en-US" sz="2000" dirty="0">
              <a:cs typeface="Segoe UI"/>
            </a:endParaRPr>
          </a:p>
          <a:p>
            <a:r>
              <a:rPr lang="en-US" sz="2000" b="1" u="sng" dirty="0">
                <a:cs typeface="Segoe UI"/>
              </a:rPr>
              <a:t>Regional Regranting /Minigrants</a:t>
            </a:r>
            <a:endParaRPr lang="en-US" sz="1600" b="1" u="sng" dirty="0"/>
          </a:p>
          <a:p>
            <a:r>
              <a:rPr lang="en-US" dirty="0">
                <a:cs typeface="Segoe UI"/>
              </a:rPr>
              <a:t>​Jackie Lillis-Warwick 517.881.4114   </a:t>
            </a:r>
            <a:r>
              <a:rPr lang="en-US" dirty="0">
                <a:cs typeface="Segoe UI"/>
                <a:hlinkClick r:id="rId8"/>
              </a:rPr>
              <a:t>lillis-warwickj@michigan.org</a:t>
            </a:r>
          </a:p>
          <a:p>
            <a:endParaRPr lang="en-US" sz="2200" dirty="0">
              <a:cs typeface="Segoe UI"/>
            </a:endParaRPr>
          </a:p>
          <a:p>
            <a:r>
              <a:rPr lang="en-US" sz="2200" dirty="0">
                <a:cs typeface="Segoe UI"/>
              </a:rPr>
              <a:t>​</a:t>
            </a:r>
          </a:p>
          <a:p>
            <a:r>
              <a:rPr lang="en-US" sz="2200" dirty="0">
                <a:cs typeface="Segoe UI"/>
              </a:rPr>
              <a:t>​</a:t>
            </a:r>
          </a:p>
          <a:p>
            <a:r>
              <a:rPr lang="en-US" sz="2200" dirty="0">
                <a:cs typeface="Segoe UI"/>
              </a:rPr>
              <a:t>​</a:t>
            </a:r>
          </a:p>
        </p:txBody>
      </p:sp>
      <p:pic>
        <p:nvPicPr>
          <p:cNvPr id="4" name="Picture 3" descr="Diagram&#10;&#10;Description automatically generated with low confidence">
            <a:extLst>
              <a:ext uri="{FF2B5EF4-FFF2-40B4-BE49-F238E27FC236}">
                <a16:creationId xmlns:a16="http://schemas.microsoft.com/office/drawing/2014/main" id="{9A32E158-DF71-7A17-B119-0CC6CFA19B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4356" y="351121"/>
            <a:ext cx="3224244" cy="1450910"/>
          </a:xfrm>
          <a:prstGeom prst="rect">
            <a:avLst/>
          </a:prstGeom>
        </p:spPr>
      </p:pic>
    </p:spTree>
    <p:extLst>
      <p:ext uri="{BB962C8B-B14F-4D97-AF65-F5344CB8AC3E}">
        <p14:creationId xmlns:p14="http://schemas.microsoft.com/office/powerpoint/2010/main" val="3788015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DA3DF0E-DCF7-D5E7-D3F2-07697A46E894}"/>
              </a:ext>
            </a:extLst>
          </p:cNvPr>
          <p:cNvSpPr txBox="1"/>
          <p:nvPr/>
        </p:nvSpPr>
        <p:spPr>
          <a:xfrm>
            <a:off x="3695551" y="5149840"/>
            <a:ext cx="8342999"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75000"/>
                    <a:lumOff val="25000"/>
                  </a:schemeClr>
                </a:solidFill>
              </a:rPr>
              <a:t>Alex Flannery</a:t>
            </a:r>
            <a:endParaRPr lang="en-US" sz="3200" b="1" dirty="0">
              <a:solidFill>
                <a:schemeClr val="tx1">
                  <a:lumMod val="75000"/>
                  <a:lumOff val="25000"/>
                </a:schemeClr>
              </a:solidFill>
              <a:cs typeface="Calibri"/>
            </a:endParaRPr>
          </a:p>
          <a:p>
            <a:pPr algn="ctr"/>
            <a:r>
              <a:rPr lang="en-US" sz="2400" dirty="0">
                <a:solidFill>
                  <a:schemeClr val="tx1">
                    <a:lumMod val="75000"/>
                    <a:lumOff val="25000"/>
                  </a:schemeClr>
                </a:solidFill>
                <a:cs typeface="Calibri"/>
              </a:rPr>
              <a:t>Operational Support Program Manager</a:t>
            </a:r>
          </a:p>
          <a:p>
            <a:pPr algn="ctr"/>
            <a:r>
              <a:rPr lang="en-US" b="1" dirty="0">
                <a:solidFill>
                  <a:schemeClr val="tx1">
                    <a:lumMod val="75000"/>
                    <a:lumOff val="25000"/>
                  </a:schemeClr>
                </a:solidFill>
                <a:cs typeface="Calibri"/>
              </a:rPr>
              <a:t>517-331-5925    flannerya1@michigan.org</a:t>
            </a:r>
          </a:p>
        </p:txBody>
      </p:sp>
      <p:pic>
        <p:nvPicPr>
          <p:cNvPr id="8" name="Picture 7" descr="A person in a blue shirt and tie smiling&#10;&#10;Description automatically generated with low confidence">
            <a:extLst>
              <a:ext uri="{FF2B5EF4-FFF2-40B4-BE49-F238E27FC236}">
                <a16:creationId xmlns:a16="http://schemas.microsoft.com/office/drawing/2014/main" id="{B2C81510-273A-3A70-E010-895A281637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1368" y="2384024"/>
            <a:ext cx="2286497" cy="2815272"/>
          </a:xfrm>
          <a:prstGeom prst="rect">
            <a:avLst/>
          </a:prstGeom>
        </p:spPr>
      </p:pic>
      <p:pic>
        <p:nvPicPr>
          <p:cNvPr id="31" name="Picture 30" descr="Shape, circle&#10;&#10;Description automatically generated">
            <a:extLst>
              <a:ext uri="{FF2B5EF4-FFF2-40B4-BE49-F238E27FC236}">
                <a16:creationId xmlns:a16="http://schemas.microsoft.com/office/drawing/2014/main" id="{AD12FEB3-0415-C10C-D4CB-EBADCAFCE7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877" y="2157007"/>
            <a:ext cx="2078785" cy="3212667"/>
          </a:xfrm>
          <a:prstGeom prst="rect">
            <a:avLst/>
          </a:prstGeom>
        </p:spPr>
      </p:pic>
      <p:pic>
        <p:nvPicPr>
          <p:cNvPr id="3" name="Picture 2" descr="Logo, icon&#10;&#10;Description automatically generated">
            <a:extLst>
              <a:ext uri="{FF2B5EF4-FFF2-40B4-BE49-F238E27FC236}">
                <a16:creationId xmlns:a16="http://schemas.microsoft.com/office/drawing/2014/main" id="{95F5BE4F-DB6C-F7A6-965B-0AA9CED115A7}"/>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869766" y="1624989"/>
            <a:ext cx="2692637" cy="2917024"/>
          </a:xfrm>
          <a:prstGeom prst="rect">
            <a:avLst/>
          </a:prstGeom>
        </p:spPr>
      </p:pic>
      <p:sp>
        <p:nvSpPr>
          <p:cNvPr id="9" name="TextBox 8">
            <a:extLst>
              <a:ext uri="{FF2B5EF4-FFF2-40B4-BE49-F238E27FC236}">
                <a16:creationId xmlns:a16="http://schemas.microsoft.com/office/drawing/2014/main" id="{C1E64237-E390-B645-DF59-15391B654963}"/>
              </a:ext>
            </a:extLst>
          </p:cNvPr>
          <p:cNvSpPr txBox="1"/>
          <p:nvPr/>
        </p:nvSpPr>
        <p:spPr>
          <a:xfrm>
            <a:off x="-323562" y="4848447"/>
            <a:ext cx="5079291" cy="738664"/>
          </a:xfrm>
          <a:prstGeom prst="rect">
            <a:avLst/>
          </a:prstGeom>
          <a:noFill/>
        </p:spPr>
        <p:txBody>
          <a:bodyPr wrap="square">
            <a:spAutoFit/>
          </a:bodyPr>
          <a:lstStyle/>
          <a:p>
            <a:pPr algn="ctr"/>
            <a:r>
              <a:rPr lang="en-US" sz="1400" b="1" i="0" cap="all" dirty="0">
                <a:solidFill>
                  <a:schemeClr val="bg2">
                    <a:lumMod val="50000"/>
                  </a:schemeClr>
                </a:solidFill>
                <a:effectLst/>
                <a:latin typeface="Trebuchet MS" panose="020B0603020202020204" pitchFamily="34" charset="0"/>
              </a:rPr>
              <a:t>MID-MICHIGAN LIBRARY LEAGUE</a:t>
            </a:r>
          </a:p>
          <a:p>
            <a:pPr algn="ctr"/>
            <a:r>
              <a:rPr lang="en-US" sz="1400" cap="all" dirty="0">
                <a:solidFill>
                  <a:schemeClr val="bg2">
                    <a:lumMod val="50000"/>
                  </a:schemeClr>
                </a:solidFill>
                <a:latin typeface="Trebuchet MS" panose="020B0603020202020204" pitchFamily="34" charset="0"/>
              </a:rPr>
              <a:t>Annual Meeting of the Membership</a:t>
            </a:r>
          </a:p>
          <a:p>
            <a:pPr algn="ctr"/>
            <a:r>
              <a:rPr lang="en-US" sz="1400" b="0" i="0" cap="all" dirty="0">
                <a:solidFill>
                  <a:schemeClr val="bg2">
                    <a:lumMod val="50000"/>
                  </a:schemeClr>
                </a:solidFill>
                <a:effectLst/>
                <a:latin typeface="Trebuchet MS" panose="020B0603020202020204" pitchFamily="34" charset="0"/>
              </a:rPr>
              <a:t>September 15, 2022</a:t>
            </a:r>
          </a:p>
        </p:txBody>
      </p:sp>
      <p:sp>
        <p:nvSpPr>
          <p:cNvPr id="11" name="TextBox 10">
            <a:extLst>
              <a:ext uri="{FF2B5EF4-FFF2-40B4-BE49-F238E27FC236}">
                <a16:creationId xmlns:a16="http://schemas.microsoft.com/office/drawing/2014/main" id="{1C835C04-9020-B4A1-432F-D60B8E6E0242}"/>
              </a:ext>
            </a:extLst>
          </p:cNvPr>
          <p:cNvSpPr txBox="1"/>
          <p:nvPr/>
        </p:nvSpPr>
        <p:spPr>
          <a:xfrm>
            <a:off x="4388784" y="786680"/>
            <a:ext cx="6916246" cy="1597344"/>
          </a:xfrm>
          <a:prstGeom prst="rect">
            <a:avLst/>
          </a:prstGeom>
          <a:noFill/>
        </p:spPr>
        <p:txBody>
          <a:bodyPr wrap="square">
            <a:spAutoFit/>
          </a:bodyPr>
          <a:lstStyle/>
          <a:p>
            <a:pPr algn="ctr"/>
            <a:r>
              <a:rPr lang="en-US" sz="3200" b="1" i="0" dirty="0">
                <a:solidFill>
                  <a:srgbClr val="000000"/>
                </a:solidFill>
                <a:effectLst/>
                <a:latin typeface="Calibri" panose="020F0502020204030204" pitchFamily="34" charset="0"/>
              </a:rPr>
              <a:t>Michigan Arts and Culture Council: Grant Funding Available </a:t>
            </a:r>
          </a:p>
          <a:p>
            <a:pPr algn="ctr"/>
            <a:r>
              <a:rPr lang="en-US" sz="3200" b="1" i="0" dirty="0">
                <a:solidFill>
                  <a:srgbClr val="000000"/>
                </a:solidFill>
                <a:effectLst/>
                <a:latin typeface="Calibri" panose="020F0502020204030204" pitchFamily="34" charset="0"/>
              </a:rPr>
              <a:t>for Michigan Libraries!</a:t>
            </a:r>
            <a:endParaRPr lang="en-US" sz="3200" b="1" dirty="0"/>
          </a:p>
        </p:txBody>
      </p:sp>
      <p:cxnSp>
        <p:nvCxnSpPr>
          <p:cNvPr id="14" name="Straight Connector 13">
            <a:extLst>
              <a:ext uri="{FF2B5EF4-FFF2-40B4-BE49-F238E27FC236}">
                <a16:creationId xmlns:a16="http://schemas.microsoft.com/office/drawing/2014/main" id="{92097790-D93F-DD5B-83F0-42392D64F36C}"/>
              </a:ext>
            </a:extLst>
          </p:cNvPr>
          <p:cNvCxnSpPr/>
          <p:nvPr/>
        </p:nvCxnSpPr>
        <p:spPr>
          <a:xfrm>
            <a:off x="4065221" y="901557"/>
            <a:ext cx="0" cy="50548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819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513E6-2AB8-4A7C-74E5-A534009C0972}"/>
              </a:ext>
            </a:extLst>
          </p:cNvPr>
          <p:cNvSpPr>
            <a:spLocks noGrp="1"/>
          </p:cNvSpPr>
          <p:nvPr>
            <p:ph type="title"/>
          </p:nvPr>
        </p:nvSpPr>
        <p:spPr>
          <a:xfrm>
            <a:off x="1371599" y="294538"/>
            <a:ext cx="9895951" cy="1033669"/>
          </a:xfrm>
        </p:spPr>
        <p:txBody>
          <a:bodyPr>
            <a:normAutofit/>
          </a:bodyPr>
          <a:lstStyle/>
          <a:p>
            <a:pPr algn="ctr"/>
            <a:r>
              <a:rPr lang="en-US" sz="4800" b="1" dirty="0">
                <a:solidFill>
                  <a:srgbClr val="FFFFFF"/>
                </a:solidFill>
                <a:cs typeface="Calibri Light"/>
              </a:rPr>
              <a:t>New Leaders</a:t>
            </a:r>
          </a:p>
        </p:txBody>
      </p:sp>
      <p:sp>
        <p:nvSpPr>
          <p:cNvPr id="3" name="Content Placeholder 2">
            <a:extLst>
              <a:ext uri="{FF2B5EF4-FFF2-40B4-BE49-F238E27FC236}">
                <a16:creationId xmlns:a16="http://schemas.microsoft.com/office/drawing/2014/main" id="{519F93C4-748A-A467-3E7B-B30C1A92D38E}"/>
              </a:ext>
            </a:extLst>
          </p:cNvPr>
          <p:cNvSpPr>
            <a:spLocks noGrp="1"/>
          </p:cNvSpPr>
          <p:nvPr>
            <p:ph idx="1"/>
          </p:nvPr>
        </p:nvSpPr>
        <p:spPr>
          <a:xfrm>
            <a:off x="194442" y="1818873"/>
            <a:ext cx="11571619" cy="2615474"/>
          </a:xfrm>
        </p:spPr>
        <p:txBody>
          <a:bodyPr anchor="ctr">
            <a:normAutofit lnSpcReduction="10000"/>
          </a:bodyPr>
          <a:lstStyle/>
          <a:p>
            <a:r>
              <a:rPr lang="en-US" sz="2600" b="1" u="sng" dirty="0">
                <a:cs typeface="Calibri"/>
              </a:rPr>
              <a:t>MACC New Leaders Basics</a:t>
            </a:r>
          </a:p>
          <a:p>
            <a:pPr lvl="1"/>
            <a:r>
              <a:rPr lang="en-US" sz="2200" b="1" dirty="0">
                <a:cs typeface="Calibri"/>
              </a:rPr>
              <a:t>Required: </a:t>
            </a:r>
            <a:r>
              <a:rPr lang="en-US" sz="2200" dirty="0">
                <a:cs typeface="Calibri"/>
              </a:rPr>
              <a:t>Project LED BY a young person who makes key decisions (ages 14-30)</a:t>
            </a:r>
          </a:p>
          <a:p>
            <a:pPr lvl="1"/>
            <a:r>
              <a:rPr lang="en-US" sz="2200" b="1" dirty="0">
                <a:cs typeface="Calibri"/>
              </a:rPr>
              <a:t>Required: </a:t>
            </a:r>
            <a:r>
              <a:rPr lang="en-US" sz="2200" dirty="0">
                <a:cs typeface="Calibri"/>
              </a:rPr>
              <a:t>Project is connected to (or creates) a youth/teen council or young professionals group focused on arts and culture</a:t>
            </a:r>
          </a:p>
          <a:p>
            <a:pPr lvl="1"/>
            <a:r>
              <a:rPr lang="en-US" sz="2200" dirty="0">
                <a:cs typeface="Calibri"/>
              </a:rPr>
              <a:t>Request amount: up to $4,000.</a:t>
            </a:r>
          </a:p>
          <a:p>
            <a:pPr lvl="1"/>
            <a:r>
              <a:rPr lang="en-US" sz="2200" dirty="0">
                <a:cs typeface="Calibri"/>
              </a:rPr>
              <a:t>1:1 cash and/or in-kind match.</a:t>
            </a:r>
          </a:p>
          <a:p>
            <a:pPr lvl="1"/>
            <a:r>
              <a:rPr lang="en-US" sz="2200" dirty="0">
                <a:cs typeface="Calibri"/>
              </a:rPr>
              <a:t>Expenses: artist fees, in-state travel/lodging, marketing, consumable supplies related to project</a:t>
            </a:r>
          </a:p>
          <a:p>
            <a:pPr lvl="1"/>
            <a:endParaRPr lang="en-US" sz="2200" dirty="0">
              <a:cs typeface="Calibri"/>
            </a:endParaRPr>
          </a:p>
        </p:txBody>
      </p:sp>
      <p:sp>
        <p:nvSpPr>
          <p:cNvPr id="4" name="TextBox 3">
            <a:extLst>
              <a:ext uri="{FF2B5EF4-FFF2-40B4-BE49-F238E27FC236}">
                <a16:creationId xmlns:a16="http://schemas.microsoft.com/office/drawing/2014/main" id="{5F0C71B0-3ECB-2026-89EA-3EF649CFC0CD}"/>
              </a:ext>
            </a:extLst>
          </p:cNvPr>
          <p:cNvSpPr txBox="1"/>
          <p:nvPr/>
        </p:nvSpPr>
        <p:spPr>
          <a:xfrm>
            <a:off x="3270029" y="4809136"/>
            <a:ext cx="826508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$2,800</a:t>
            </a:r>
          </a:p>
          <a:p>
            <a:pPr marL="285750" indent="-285750">
              <a:buFont typeface="Arial"/>
              <a:buChar char="•"/>
            </a:pPr>
            <a:r>
              <a:rPr lang="en-US" dirty="0"/>
              <a:t>Established a teen council</a:t>
            </a:r>
          </a:p>
          <a:p>
            <a:pPr marL="285750" indent="-285750">
              <a:buFont typeface="Arial"/>
              <a:buChar char="•"/>
            </a:pPr>
            <a:r>
              <a:rPr lang="en-US" dirty="0">
                <a:cs typeface="Calibri"/>
              </a:rPr>
              <a:t>Teens create and produce annual summer celebration: Noise Permit</a:t>
            </a:r>
          </a:p>
          <a:p>
            <a:pPr marL="285750" indent="-285750">
              <a:buFont typeface="Arial"/>
              <a:buChar char="•"/>
            </a:pPr>
            <a:r>
              <a:rPr lang="en-US" dirty="0">
                <a:cs typeface="Calibri"/>
              </a:rPr>
              <a:t>Event is “by teens for teens”</a:t>
            </a:r>
          </a:p>
          <a:p>
            <a:pPr marL="285750" indent="-285750">
              <a:buFont typeface="Arial"/>
              <a:buChar char="•"/>
            </a:pPr>
            <a:r>
              <a:rPr lang="en-US" dirty="0">
                <a:cs typeface="Calibri"/>
              </a:rPr>
              <a:t>Twice weekly mentoring of teens on artistic/cultural projects, culminates in a final summer concert to share their works. </a:t>
            </a:r>
          </a:p>
          <a:p>
            <a:pPr marL="285750" indent="-285750">
              <a:buFont typeface="Arial"/>
              <a:buChar char="•"/>
            </a:pPr>
            <a:r>
              <a:rPr lang="en-US" dirty="0">
                <a:cs typeface="Calibri"/>
              </a:rPr>
              <a:t>Music, writing, spoken word, dance, etc. </a:t>
            </a:r>
          </a:p>
        </p:txBody>
      </p:sp>
      <p:pic>
        <p:nvPicPr>
          <p:cNvPr id="7" name="Picture 6">
            <a:extLst>
              <a:ext uri="{FF2B5EF4-FFF2-40B4-BE49-F238E27FC236}">
                <a16:creationId xmlns:a16="http://schemas.microsoft.com/office/drawing/2014/main" id="{2987F5F7-B9A7-82AD-E5A4-DB753DFB4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185" y="4543235"/>
            <a:ext cx="2143125" cy="2143125"/>
          </a:xfrm>
          <a:prstGeom prst="rect">
            <a:avLst/>
          </a:prstGeom>
        </p:spPr>
      </p:pic>
    </p:spTree>
    <p:extLst>
      <p:ext uri="{BB962C8B-B14F-4D97-AF65-F5344CB8AC3E}">
        <p14:creationId xmlns:p14="http://schemas.microsoft.com/office/powerpoint/2010/main" val="323538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1B5513E6-2AB8-4A7C-74E5-A534009C0972}"/>
              </a:ext>
            </a:extLst>
          </p:cNvPr>
          <p:cNvSpPr>
            <a:spLocks noGrp="1"/>
          </p:cNvSpPr>
          <p:nvPr>
            <p:ph type="title"/>
          </p:nvPr>
        </p:nvSpPr>
        <p:spPr>
          <a:xfrm>
            <a:off x="535020" y="685800"/>
            <a:ext cx="2780271" cy="5105400"/>
          </a:xfrm>
        </p:spPr>
        <p:txBody>
          <a:bodyPr>
            <a:normAutofit/>
          </a:bodyPr>
          <a:lstStyle/>
          <a:p>
            <a:r>
              <a:rPr lang="en-US" sz="6000" b="1" dirty="0">
                <a:solidFill>
                  <a:srgbClr val="FFFFFF"/>
                </a:solidFill>
                <a:cs typeface="Calibri Light"/>
              </a:rPr>
              <a:t>Today’s Agenda</a:t>
            </a:r>
          </a:p>
        </p:txBody>
      </p:sp>
      <p:sp>
        <p:nvSpPr>
          <p:cNvPr id="4" name="TextBox 3">
            <a:extLst>
              <a:ext uri="{FF2B5EF4-FFF2-40B4-BE49-F238E27FC236}">
                <a16:creationId xmlns:a16="http://schemas.microsoft.com/office/drawing/2014/main" id="{6CA4AAAB-7B9B-CC38-377D-14A91CAB4815}"/>
              </a:ext>
            </a:extLst>
          </p:cNvPr>
          <p:cNvSpPr txBox="1"/>
          <p:nvPr/>
        </p:nvSpPr>
        <p:spPr>
          <a:xfrm>
            <a:off x="4751301" y="915062"/>
            <a:ext cx="7068664" cy="5355312"/>
          </a:xfrm>
          <a:prstGeom prst="rect">
            <a:avLst/>
          </a:prstGeom>
          <a:noFill/>
        </p:spPr>
        <p:txBody>
          <a:bodyPr wrap="square" rtlCol="0">
            <a:spAutoFit/>
          </a:bodyPr>
          <a:lstStyle/>
          <a:p>
            <a:pPr marL="514350" indent="-514350">
              <a:buFont typeface="+mj-lt"/>
              <a:buAutoNum type="arabicPeriod"/>
            </a:pPr>
            <a:r>
              <a:rPr lang="en-US" sz="3600" dirty="0"/>
              <a:t>Is my library eligible for MACC grants </a:t>
            </a:r>
            <a:r>
              <a:rPr lang="en-US" sz="3600" b="1" dirty="0"/>
              <a:t>(yes!), </a:t>
            </a:r>
            <a:r>
              <a:rPr lang="en-US" sz="3600" dirty="0"/>
              <a:t>and which ones? What are some examples? </a:t>
            </a:r>
            <a:br>
              <a:rPr lang="en-US" sz="3600" dirty="0"/>
            </a:br>
            <a:endParaRPr lang="en-US" sz="3600" dirty="0"/>
          </a:p>
          <a:p>
            <a:pPr marL="514350" indent="-514350">
              <a:buFont typeface="+mj-lt"/>
              <a:buAutoNum type="arabicPeriod"/>
            </a:pPr>
            <a:r>
              <a:rPr lang="en-US" sz="3600" dirty="0"/>
              <a:t>How do I get started? Who can I contact? </a:t>
            </a:r>
            <a:br>
              <a:rPr lang="en-US" sz="3600" dirty="0"/>
            </a:br>
            <a:endParaRPr lang="en-US" sz="3600" dirty="0"/>
          </a:p>
          <a:p>
            <a:pPr marL="514350" indent="-514350">
              <a:buFont typeface="+mj-lt"/>
              <a:buAutoNum type="arabicPeriod"/>
            </a:pPr>
            <a:r>
              <a:rPr lang="en-US" sz="3600" dirty="0"/>
              <a:t>Time for questions. Ask me anything about MACC! </a:t>
            </a:r>
            <a:endParaRPr lang="en-US" dirty="0"/>
          </a:p>
          <a:p>
            <a:endParaRPr lang="en-US" dirty="0"/>
          </a:p>
        </p:txBody>
      </p:sp>
    </p:spTree>
    <p:extLst>
      <p:ext uri="{BB962C8B-B14F-4D97-AF65-F5344CB8AC3E}">
        <p14:creationId xmlns:p14="http://schemas.microsoft.com/office/powerpoint/2010/main" val="251500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513E6-2AB8-4A7C-74E5-A534009C0972}"/>
              </a:ext>
            </a:extLst>
          </p:cNvPr>
          <p:cNvSpPr>
            <a:spLocks noGrp="1"/>
          </p:cNvSpPr>
          <p:nvPr>
            <p:ph type="title"/>
          </p:nvPr>
        </p:nvSpPr>
        <p:spPr>
          <a:xfrm>
            <a:off x="1182697" y="303166"/>
            <a:ext cx="10361051" cy="1033669"/>
          </a:xfrm>
        </p:spPr>
        <p:txBody>
          <a:bodyPr>
            <a:normAutofit fontScale="90000"/>
          </a:bodyPr>
          <a:lstStyle/>
          <a:p>
            <a:pPr algn="ctr"/>
            <a:r>
              <a:rPr lang="en-US" sz="4800" b="1" dirty="0">
                <a:solidFill>
                  <a:srgbClr val="FFFFFF"/>
                </a:solidFill>
                <a:cs typeface="Calibri Light"/>
              </a:rPr>
              <a:t>Two Eligibility Tracks</a:t>
            </a:r>
            <a:br>
              <a:rPr lang="en-US" sz="4800" b="1" dirty="0">
                <a:solidFill>
                  <a:srgbClr val="FFFFFF"/>
                </a:solidFill>
                <a:cs typeface="Calibri Light"/>
              </a:rPr>
            </a:br>
            <a:r>
              <a:rPr lang="en-US" sz="2700" b="1" dirty="0">
                <a:solidFill>
                  <a:srgbClr val="FFFFFF"/>
                </a:solidFill>
                <a:cs typeface="Calibri Light"/>
              </a:rPr>
              <a:t>Apply for up to 5 different grants annually!</a:t>
            </a:r>
            <a:endParaRPr lang="en-US" sz="4800" b="1" dirty="0">
              <a:solidFill>
                <a:srgbClr val="FFFFFF"/>
              </a:solidFill>
              <a:cs typeface="Calibri Light"/>
            </a:endParaRPr>
          </a:p>
        </p:txBody>
      </p:sp>
      <p:sp>
        <p:nvSpPr>
          <p:cNvPr id="5" name="Content Placeholder 4">
            <a:extLst>
              <a:ext uri="{FF2B5EF4-FFF2-40B4-BE49-F238E27FC236}">
                <a16:creationId xmlns:a16="http://schemas.microsoft.com/office/drawing/2014/main" id="{427C5487-6710-0359-6857-AFF26AD6D658}"/>
              </a:ext>
            </a:extLst>
          </p:cNvPr>
          <p:cNvSpPr>
            <a:spLocks noGrp="1"/>
          </p:cNvSpPr>
          <p:nvPr>
            <p:ph idx="1"/>
          </p:nvPr>
        </p:nvSpPr>
        <p:spPr>
          <a:xfrm>
            <a:off x="519524" y="1732543"/>
            <a:ext cx="4486835" cy="4548281"/>
          </a:xfrm>
        </p:spPr>
        <p:txBody>
          <a:bodyPr>
            <a:normAutofit/>
          </a:bodyPr>
          <a:lstStyle/>
          <a:p>
            <a:pPr marL="0" indent="0" algn="ctr">
              <a:buNone/>
            </a:pPr>
            <a:r>
              <a:rPr lang="en-US" sz="4000" u="sng" dirty="0"/>
              <a:t>Municipal Libraries</a:t>
            </a:r>
          </a:p>
          <a:p>
            <a:pPr algn="ctr"/>
            <a:r>
              <a:rPr lang="en-US" sz="3200" b="1" dirty="0"/>
              <a:t>Project Support Grant</a:t>
            </a:r>
          </a:p>
        </p:txBody>
      </p:sp>
      <p:sp>
        <p:nvSpPr>
          <p:cNvPr id="6" name="Content Placeholder 4">
            <a:extLst>
              <a:ext uri="{FF2B5EF4-FFF2-40B4-BE49-F238E27FC236}">
                <a16:creationId xmlns:a16="http://schemas.microsoft.com/office/drawing/2014/main" id="{92C79EFB-348D-7A98-67A1-6C516C8BFFB3}"/>
              </a:ext>
            </a:extLst>
          </p:cNvPr>
          <p:cNvSpPr txBox="1">
            <a:spLocks/>
          </p:cNvSpPr>
          <p:nvPr/>
        </p:nvSpPr>
        <p:spPr>
          <a:xfrm>
            <a:off x="6324206" y="1732543"/>
            <a:ext cx="5187986" cy="4548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u="sng" dirty="0"/>
              <a:t>Nonprofit Libraries</a:t>
            </a:r>
          </a:p>
          <a:p>
            <a:pPr algn="ctr"/>
            <a:r>
              <a:rPr lang="en-US" sz="3200" b="1" dirty="0"/>
              <a:t>Operational Support Grant</a:t>
            </a:r>
          </a:p>
        </p:txBody>
      </p:sp>
      <p:sp>
        <p:nvSpPr>
          <p:cNvPr id="7" name="Content Placeholder 4">
            <a:extLst>
              <a:ext uri="{FF2B5EF4-FFF2-40B4-BE49-F238E27FC236}">
                <a16:creationId xmlns:a16="http://schemas.microsoft.com/office/drawing/2014/main" id="{F7855159-DAE3-E330-DB85-84E61D6427B3}"/>
              </a:ext>
            </a:extLst>
          </p:cNvPr>
          <p:cNvSpPr txBox="1">
            <a:spLocks/>
          </p:cNvSpPr>
          <p:nvPr/>
        </p:nvSpPr>
        <p:spPr>
          <a:xfrm>
            <a:off x="3996228" y="3954617"/>
            <a:ext cx="6344002" cy="4548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u="sng" dirty="0"/>
              <a:t>All Library Types</a:t>
            </a:r>
          </a:p>
        </p:txBody>
      </p:sp>
      <p:sp>
        <p:nvSpPr>
          <p:cNvPr id="8" name="Arrow: Down 7">
            <a:extLst>
              <a:ext uri="{FF2B5EF4-FFF2-40B4-BE49-F238E27FC236}">
                <a16:creationId xmlns:a16="http://schemas.microsoft.com/office/drawing/2014/main" id="{30BC6F86-E3C6-8002-6347-C64EF2FAEEE1}"/>
              </a:ext>
            </a:extLst>
          </p:cNvPr>
          <p:cNvSpPr/>
          <p:nvPr/>
        </p:nvSpPr>
        <p:spPr>
          <a:xfrm rot="18883992">
            <a:off x="4188989" y="3090879"/>
            <a:ext cx="600636" cy="860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EF8703EC-9800-28FB-7ABD-0E5DA5A62534}"/>
              </a:ext>
            </a:extLst>
          </p:cNvPr>
          <p:cNvSpPr/>
          <p:nvPr/>
        </p:nvSpPr>
        <p:spPr>
          <a:xfrm rot="2952981">
            <a:off x="6631797" y="3067905"/>
            <a:ext cx="600636" cy="860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4">
            <a:extLst>
              <a:ext uri="{FF2B5EF4-FFF2-40B4-BE49-F238E27FC236}">
                <a16:creationId xmlns:a16="http://schemas.microsoft.com/office/drawing/2014/main" id="{F5E0E449-2A0F-7CF9-B8DD-85013D5E7FBC}"/>
              </a:ext>
            </a:extLst>
          </p:cNvPr>
          <p:cNvSpPr txBox="1">
            <a:spLocks/>
          </p:cNvSpPr>
          <p:nvPr/>
        </p:nvSpPr>
        <p:spPr>
          <a:xfrm>
            <a:off x="1966099" y="4588413"/>
            <a:ext cx="9706377" cy="4548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Capital Improvement Grant</a:t>
            </a:r>
          </a:p>
          <a:p>
            <a:r>
              <a:rPr lang="en-US" sz="3200" b="1" dirty="0"/>
              <a:t>New Leaders Grant </a:t>
            </a:r>
            <a:r>
              <a:rPr lang="en-US" sz="1800" dirty="0"/>
              <a:t>(won’t be discussed today, but included on website &amp; in packet)</a:t>
            </a:r>
          </a:p>
          <a:p>
            <a:r>
              <a:rPr lang="en-US" sz="3200" b="1" dirty="0"/>
              <a:t>Minigrant Arts/Culture Projects</a:t>
            </a:r>
          </a:p>
          <a:p>
            <a:r>
              <a:rPr lang="en-US" sz="3200" b="1" dirty="0"/>
              <a:t>Minigrant Professional/Organizational Development</a:t>
            </a:r>
          </a:p>
        </p:txBody>
      </p:sp>
    </p:spTree>
    <p:extLst>
      <p:ext uri="{BB962C8B-B14F-4D97-AF65-F5344CB8AC3E}">
        <p14:creationId xmlns:p14="http://schemas.microsoft.com/office/powerpoint/2010/main" val="948813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513E6-2AB8-4A7C-74E5-A534009C0972}"/>
              </a:ext>
            </a:extLst>
          </p:cNvPr>
          <p:cNvSpPr>
            <a:spLocks noGrp="1"/>
          </p:cNvSpPr>
          <p:nvPr>
            <p:ph type="title"/>
          </p:nvPr>
        </p:nvSpPr>
        <p:spPr>
          <a:xfrm>
            <a:off x="-10877" y="583075"/>
            <a:ext cx="4037835" cy="3387497"/>
          </a:xfrm>
        </p:spPr>
        <p:txBody>
          <a:bodyPr anchor="b">
            <a:normAutofit/>
          </a:bodyPr>
          <a:lstStyle/>
          <a:p>
            <a:pPr algn="ctr"/>
            <a:r>
              <a:rPr lang="en-US" sz="6600" b="1" dirty="0">
                <a:solidFill>
                  <a:srgbClr val="FFFFFF"/>
                </a:solidFill>
                <a:cs typeface="Calibri Light"/>
              </a:rPr>
              <a:t>Project Support</a:t>
            </a:r>
          </a:p>
        </p:txBody>
      </p:sp>
      <p:sp>
        <p:nvSpPr>
          <p:cNvPr id="3" name="Content Placeholder 2">
            <a:extLst>
              <a:ext uri="{FF2B5EF4-FFF2-40B4-BE49-F238E27FC236}">
                <a16:creationId xmlns:a16="http://schemas.microsoft.com/office/drawing/2014/main" id="{519F93C4-748A-A467-3E7B-B30C1A92D38E}"/>
              </a:ext>
            </a:extLst>
          </p:cNvPr>
          <p:cNvSpPr>
            <a:spLocks noGrp="1"/>
          </p:cNvSpPr>
          <p:nvPr>
            <p:ph idx="1"/>
          </p:nvPr>
        </p:nvSpPr>
        <p:spPr>
          <a:xfrm>
            <a:off x="4214729" y="753863"/>
            <a:ext cx="7150878" cy="7195307"/>
          </a:xfrm>
        </p:spPr>
        <p:txBody>
          <a:bodyPr anchor="ctr">
            <a:normAutofit/>
          </a:bodyPr>
          <a:lstStyle/>
          <a:p>
            <a:pPr marL="0" indent="0" algn="ctr">
              <a:buNone/>
            </a:pPr>
            <a:endParaRPr lang="en-US" sz="4000" b="1" dirty="0">
              <a:cs typeface="Calibri"/>
            </a:endParaRPr>
          </a:p>
          <a:p>
            <a:pPr marL="0" indent="0" algn="ctr">
              <a:buNone/>
            </a:pPr>
            <a:r>
              <a:rPr lang="en-US" sz="4000" b="1" dirty="0">
                <a:cs typeface="Calibri"/>
              </a:rPr>
              <a:t>Project Support Grant</a:t>
            </a:r>
          </a:p>
          <a:p>
            <a:pPr marL="0" indent="0" algn="ctr">
              <a:buNone/>
            </a:pPr>
            <a:r>
              <a:rPr lang="en-US" sz="2400" dirty="0">
                <a:cs typeface="Calibri"/>
              </a:rPr>
              <a:t>Funding to enact an arts/culture project in your library and/or community.</a:t>
            </a:r>
            <a:endParaRPr lang="en-US" sz="1600" dirty="0"/>
          </a:p>
          <a:p>
            <a:pPr marL="0" indent="0">
              <a:buNone/>
            </a:pPr>
            <a:endParaRPr lang="en-US" sz="3200" dirty="0">
              <a:ea typeface="+mn-lt"/>
              <a:cs typeface="+mn-lt"/>
            </a:endParaRPr>
          </a:p>
          <a:p>
            <a:pPr marL="971550" lvl="1" indent="-285750">
              <a:buFont typeface="Arial"/>
            </a:pPr>
            <a:r>
              <a:rPr lang="en-US" sz="3200" dirty="0">
                <a:highlight>
                  <a:srgbClr val="FFFF00"/>
                </a:highlight>
                <a:ea typeface="+mn-lt"/>
                <a:cs typeface="+mn-lt"/>
              </a:rPr>
              <a:t>Municipal Libraries Only</a:t>
            </a:r>
          </a:p>
          <a:p>
            <a:pPr marL="971550" lvl="1" indent="-285750">
              <a:buFont typeface="Arial"/>
            </a:pPr>
            <a:r>
              <a:rPr lang="en-US" sz="3600" dirty="0">
                <a:ea typeface="+mn-lt"/>
                <a:cs typeface="+mn-lt"/>
              </a:rPr>
              <a:t>Next Project Support Deadline: </a:t>
            </a:r>
            <a:r>
              <a:rPr lang="en-US" sz="3200" dirty="0">
                <a:ea typeface="+mn-lt"/>
                <a:cs typeface="+mn-lt"/>
              </a:rPr>
              <a:t>Spring 2023 </a:t>
            </a:r>
            <a:r>
              <a:rPr lang="en-US" sz="2000" dirty="0">
                <a:ea typeface="+mn-lt"/>
                <a:cs typeface="+mn-lt"/>
              </a:rPr>
              <a:t>(likely June 1, subject to change)</a:t>
            </a:r>
          </a:p>
          <a:p>
            <a:pPr marL="971550" lvl="1" indent="-285750">
              <a:buFont typeface="Arial"/>
            </a:pPr>
            <a:r>
              <a:rPr lang="en-US" sz="3200" dirty="0">
                <a:ea typeface="+mn-lt"/>
                <a:cs typeface="+mn-lt"/>
              </a:rPr>
              <a:t>Apply Annually</a:t>
            </a:r>
          </a:p>
          <a:p>
            <a:pPr marL="0" indent="0">
              <a:buNone/>
            </a:pPr>
            <a:endParaRPr lang="en-US" sz="3200" dirty="0">
              <a:cs typeface="Calibri"/>
            </a:endParaRPr>
          </a:p>
          <a:p>
            <a:endParaRPr lang="en-US" sz="3200" dirty="0">
              <a:cs typeface="Calibri"/>
            </a:endParaRPr>
          </a:p>
          <a:p>
            <a:endParaRPr lang="en-US" sz="2000" dirty="0">
              <a:cs typeface="Calibri"/>
            </a:endParaRP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415471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513E6-2AB8-4A7C-74E5-A534009C0972}"/>
              </a:ext>
            </a:extLst>
          </p:cNvPr>
          <p:cNvSpPr>
            <a:spLocks noGrp="1"/>
          </p:cNvSpPr>
          <p:nvPr>
            <p:ph type="title"/>
          </p:nvPr>
        </p:nvSpPr>
        <p:spPr>
          <a:xfrm>
            <a:off x="1377697" y="278535"/>
            <a:ext cx="9895951" cy="1033669"/>
          </a:xfrm>
        </p:spPr>
        <p:txBody>
          <a:bodyPr>
            <a:normAutofit/>
          </a:bodyPr>
          <a:lstStyle/>
          <a:p>
            <a:pPr algn="ctr"/>
            <a:r>
              <a:rPr lang="en-US" sz="4800" b="1" dirty="0">
                <a:solidFill>
                  <a:srgbClr val="FFFFFF"/>
                </a:solidFill>
                <a:ea typeface="+mj-lt"/>
                <a:cs typeface="+mj-lt"/>
              </a:rPr>
              <a:t>Project Support</a:t>
            </a:r>
            <a:endParaRPr lang="en-US" b="1" dirty="0">
              <a:ea typeface="+mj-lt"/>
              <a:cs typeface="+mj-lt"/>
            </a:endParaRPr>
          </a:p>
        </p:txBody>
      </p:sp>
      <p:sp>
        <p:nvSpPr>
          <p:cNvPr id="6" name="Content Placeholder 2">
            <a:extLst>
              <a:ext uri="{FF2B5EF4-FFF2-40B4-BE49-F238E27FC236}">
                <a16:creationId xmlns:a16="http://schemas.microsoft.com/office/drawing/2014/main" id="{180B5692-7728-837E-FD19-B0EE251A0E57}"/>
              </a:ext>
            </a:extLst>
          </p:cNvPr>
          <p:cNvSpPr txBox="1">
            <a:spLocks/>
          </p:cNvSpPr>
          <p:nvPr/>
        </p:nvSpPr>
        <p:spPr>
          <a:xfrm>
            <a:off x="296943" y="1730950"/>
            <a:ext cx="7521413" cy="569796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u="sng" dirty="0">
                <a:cs typeface="Calibri"/>
              </a:rPr>
              <a:t>MACC Project Support Basics</a:t>
            </a:r>
          </a:p>
          <a:p>
            <a:pPr lvl="1"/>
            <a:r>
              <a:rPr lang="en-US" sz="2200" dirty="0">
                <a:cs typeface="Calibri"/>
              </a:rPr>
              <a:t>$5,000-$30,000 for an arts/culture project</a:t>
            </a:r>
          </a:p>
          <a:p>
            <a:pPr lvl="1"/>
            <a:r>
              <a:rPr lang="en-US" sz="2200" dirty="0">
                <a:cs typeface="Calibri"/>
              </a:rPr>
              <a:t>1:1 cash match, no in-kind.</a:t>
            </a:r>
          </a:p>
          <a:p>
            <a:pPr lvl="1"/>
            <a:r>
              <a:rPr lang="en-US" sz="2200" dirty="0">
                <a:cs typeface="Calibri"/>
              </a:rPr>
              <a:t>Projects can be anything from 1 day to 1 year long.</a:t>
            </a:r>
          </a:p>
          <a:p>
            <a:pPr lvl="1"/>
            <a:endParaRPr lang="en-US" dirty="0">
              <a:cs typeface="Calibri"/>
            </a:endParaRPr>
          </a:p>
          <a:p>
            <a:pPr lvl="1"/>
            <a:r>
              <a:rPr lang="en-US" dirty="0">
                <a:cs typeface="Calibri"/>
              </a:rPr>
              <a:t>Eligible Expenses</a:t>
            </a:r>
          </a:p>
          <a:p>
            <a:pPr lvl="2"/>
            <a:r>
              <a:rPr lang="en-US" dirty="0">
                <a:cs typeface="Calibri"/>
              </a:rPr>
              <a:t>Artist/Culture-Bearer/Historian fees</a:t>
            </a:r>
          </a:p>
          <a:p>
            <a:pPr lvl="2"/>
            <a:r>
              <a:rPr lang="en-US" dirty="0">
                <a:cs typeface="Calibri"/>
              </a:rPr>
              <a:t>In-state travel for artists</a:t>
            </a:r>
          </a:p>
          <a:p>
            <a:pPr lvl="2"/>
            <a:r>
              <a:rPr lang="en-US" dirty="0">
                <a:cs typeface="Calibri"/>
              </a:rPr>
              <a:t>Marketing</a:t>
            </a:r>
          </a:p>
          <a:p>
            <a:pPr lvl="2"/>
            <a:r>
              <a:rPr lang="en-US" dirty="0">
                <a:cs typeface="Calibri"/>
              </a:rPr>
              <a:t>Consumable Supplies related to instructional component of the project (participants take supplies home i.e. books)</a:t>
            </a:r>
          </a:p>
          <a:p>
            <a:pPr lvl="2"/>
            <a:r>
              <a:rPr lang="en-US" dirty="0">
                <a:cs typeface="Calibri"/>
              </a:rPr>
              <a:t>Staff time directly related to the execution of the grant program</a:t>
            </a:r>
          </a:p>
          <a:p>
            <a:endParaRPr lang="en-US" sz="2600" b="1" u="sng" dirty="0">
              <a:cs typeface="Calibri"/>
            </a:endParaRPr>
          </a:p>
          <a:p>
            <a:endParaRPr lang="en-US" sz="2600" b="1" u="sng" dirty="0">
              <a:cs typeface="Calibri"/>
            </a:endParaRPr>
          </a:p>
        </p:txBody>
      </p:sp>
      <p:pic>
        <p:nvPicPr>
          <p:cNvPr id="12" name="Picture 11">
            <a:extLst>
              <a:ext uri="{FF2B5EF4-FFF2-40B4-BE49-F238E27FC236}">
                <a16:creationId xmlns:a16="http://schemas.microsoft.com/office/drawing/2014/main" id="{5E927106-2D00-7BF8-E404-D41F178FCC64}"/>
              </a:ext>
            </a:extLst>
          </p:cNvPr>
          <p:cNvPicPr>
            <a:picLocks noChangeAspect="1"/>
          </p:cNvPicPr>
          <p:nvPr/>
        </p:nvPicPr>
        <p:blipFill rotWithShape="1">
          <a:blip r:embed="rId2"/>
          <a:srcRect l="2573" t="3529" r="1879" b="5764"/>
          <a:stretch/>
        </p:blipFill>
        <p:spPr>
          <a:xfrm>
            <a:off x="7612873" y="2288345"/>
            <a:ext cx="4081470" cy="2448042"/>
          </a:xfrm>
          <a:prstGeom prst="rect">
            <a:avLst/>
          </a:prstGeom>
        </p:spPr>
      </p:pic>
    </p:spTree>
    <p:extLst>
      <p:ext uri="{BB962C8B-B14F-4D97-AF65-F5344CB8AC3E}">
        <p14:creationId xmlns:p14="http://schemas.microsoft.com/office/powerpoint/2010/main" val="366985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16E49848-28EE-EC67-CAAC-BE72F19E9659}"/>
              </a:ext>
            </a:extLst>
          </p:cNvPr>
          <p:cNvSpPr txBox="1">
            <a:spLocks/>
          </p:cNvSpPr>
          <p:nvPr/>
        </p:nvSpPr>
        <p:spPr>
          <a:xfrm>
            <a:off x="128553" y="1912221"/>
            <a:ext cx="6871277" cy="17209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u="sng" dirty="0">
                <a:cs typeface="Calibri"/>
              </a:rPr>
              <a:t>MACC Project Support Examples - Libraries</a:t>
            </a:r>
          </a:p>
          <a:p>
            <a:pPr lvl="1"/>
            <a:endParaRPr lang="en-US" sz="2200" dirty="0">
              <a:cs typeface="Calibri"/>
            </a:endParaRPr>
          </a:p>
          <a:p>
            <a:pPr lvl="2"/>
            <a:endParaRPr lang="en-US" dirty="0">
              <a:cs typeface="Calibri"/>
            </a:endParaRPr>
          </a:p>
          <a:p>
            <a:endParaRPr lang="en-US" sz="2600" b="1" u="sng" dirty="0">
              <a:cs typeface="Calibri"/>
            </a:endParaRPr>
          </a:p>
          <a:p>
            <a:endParaRPr lang="en-US" sz="2600" b="1" u="sng" dirty="0">
              <a:cs typeface="Calibri"/>
            </a:endParaRPr>
          </a:p>
        </p:txBody>
      </p:sp>
      <p:sp>
        <p:nvSpPr>
          <p:cNvPr id="8" name="TextBox 7">
            <a:extLst>
              <a:ext uri="{FF2B5EF4-FFF2-40B4-BE49-F238E27FC236}">
                <a16:creationId xmlns:a16="http://schemas.microsoft.com/office/drawing/2014/main" id="{11D14919-5927-B02E-9018-EDE8BD148CBC}"/>
              </a:ext>
            </a:extLst>
          </p:cNvPr>
          <p:cNvSpPr txBox="1"/>
          <p:nvPr/>
        </p:nvSpPr>
        <p:spPr>
          <a:xfrm>
            <a:off x="128553" y="3803368"/>
            <a:ext cx="336189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dirty="0">
                <a:cs typeface="Calibri"/>
              </a:rPr>
              <a:t>$10,500</a:t>
            </a:r>
          </a:p>
          <a:p>
            <a:pPr marL="285750" indent="-285750">
              <a:buFont typeface="Arial"/>
              <a:buChar char="•"/>
            </a:pPr>
            <a:r>
              <a:rPr lang="en-US" sz="2000" dirty="0">
                <a:cs typeface="Calibri"/>
              </a:rPr>
              <a:t>Brings storytellers from across nation to Jackson to tell stories to over 15,000 people ages 0-100+</a:t>
            </a:r>
          </a:p>
          <a:p>
            <a:pPr marL="285750" indent="-285750">
              <a:buFont typeface="Arial"/>
              <a:buChar char="•"/>
            </a:pPr>
            <a:r>
              <a:rPr lang="en-US" sz="2000" dirty="0">
                <a:cs typeface="Calibri"/>
              </a:rPr>
              <a:t>3 Day Event held in schools, local museum, and local theatres. </a:t>
            </a:r>
          </a:p>
          <a:p>
            <a:pPr marL="285750" indent="-285750">
              <a:buFont typeface="Arial"/>
              <a:buChar char="•"/>
            </a:pPr>
            <a:endParaRPr lang="en-US" sz="2000" dirty="0">
              <a:cs typeface="Calibri"/>
            </a:endParaRPr>
          </a:p>
        </p:txBody>
      </p:sp>
      <p:sp>
        <p:nvSpPr>
          <p:cNvPr id="18" name="TextBox 17">
            <a:extLst>
              <a:ext uri="{FF2B5EF4-FFF2-40B4-BE49-F238E27FC236}">
                <a16:creationId xmlns:a16="http://schemas.microsoft.com/office/drawing/2014/main" id="{791EE7D1-F0FD-DB52-4F16-0DD4B5796A88}"/>
              </a:ext>
            </a:extLst>
          </p:cNvPr>
          <p:cNvSpPr txBox="1"/>
          <p:nvPr/>
        </p:nvSpPr>
        <p:spPr>
          <a:xfrm>
            <a:off x="3619002" y="3803368"/>
            <a:ext cx="429385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t>$21,000</a:t>
            </a:r>
          </a:p>
          <a:p>
            <a:pPr marL="285750" indent="-285750">
              <a:buFont typeface="Arial"/>
              <a:buChar char="•"/>
            </a:pPr>
            <a:r>
              <a:rPr lang="en-US" sz="2000" dirty="0"/>
              <a:t>Supports two programs: The Summer Reading Challenge (maintain reading skills when school is out of session) and One Book, One City for Kids (fifth graders read and discuss issues of the books they read)</a:t>
            </a:r>
          </a:p>
        </p:txBody>
      </p:sp>
      <p:pic>
        <p:nvPicPr>
          <p:cNvPr id="10" name="Picture 9" descr="Text&#10;&#10;Description automatically generated">
            <a:extLst>
              <a:ext uri="{FF2B5EF4-FFF2-40B4-BE49-F238E27FC236}">
                <a16:creationId xmlns:a16="http://schemas.microsoft.com/office/drawing/2014/main" id="{D0F83E86-83BB-B59E-31F9-52ADC2B095B0}"/>
              </a:ext>
            </a:extLst>
          </p:cNvPr>
          <p:cNvPicPr>
            <a:picLocks noChangeAspect="1"/>
          </p:cNvPicPr>
          <p:nvPr/>
        </p:nvPicPr>
        <p:blipFill rotWithShape="1">
          <a:blip r:embed="rId2">
            <a:extLst>
              <a:ext uri="{28A0092B-C50C-407E-A947-70E740481C1C}">
                <a14:useLocalDpi xmlns:a14="http://schemas.microsoft.com/office/drawing/2010/main" val="0"/>
              </a:ext>
            </a:extLst>
          </a:blip>
          <a:srcRect t="16142" b="19483"/>
          <a:stretch/>
        </p:blipFill>
        <p:spPr>
          <a:xfrm>
            <a:off x="387906" y="2328004"/>
            <a:ext cx="2394011" cy="1541124"/>
          </a:xfrm>
          <a:prstGeom prst="rect">
            <a:avLst/>
          </a:prstGeom>
        </p:spPr>
      </p:pic>
      <p:pic>
        <p:nvPicPr>
          <p:cNvPr id="13" name="Picture 12" descr="A picture containing text, sign, tableware&#10;&#10;Description automatically generated">
            <a:extLst>
              <a:ext uri="{FF2B5EF4-FFF2-40B4-BE49-F238E27FC236}">
                <a16:creationId xmlns:a16="http://schemas.microsoft.com/office/drawing/2014/main" id="{208D5929-F5DA-9ECF-0668-B3D0D4E8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180" y="2602644"/>
            <a:ext cx="4293850" cy="1030524"/>
          </a:xfrm>
          <a:prstGeom prst="rect">
            <a:avLst/>
          </a:prstGeom>
        </p:spPr>
      </p:pic>
      <p:pic>
        <p:nvPicPr>
          <p:cNvPr id="19" name="Picture 18" descr="Text&#10;&#10;Description automatically generated">
            <a:extLst>
              <a:ext uri="{FF2B5EF4-FFF2-40B4-BE49-F238E27FC236}">
                <a16:creationId xmlns:a16="http://schemas.microsoft.com/office/drawing/2014/main" id="{6FD77ABB-E7D8-0C5E-61E0-2FC91164B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5727" y="2751762"/>
            <a:ext cx="3855842" cy="749135"/>
          </a:xfrm>
          <a:prstGeom prst="rect">
            <a:avLst/>
          </a:prstGeom>
        </p:spPr>
      </p:pic>
      <p:sp>
        <p:nvSpPr>
          <p:cNvPr id="24" name="TextBox 23">
            <a:extLst>
              <a:ext uri="{FF2B5EF4-FFF2-40B4-BE49-F238E27FC236}">
                <a16:creationId xmlns:a16="http://schemas.microsoft.com/office/drawing/2014/main" id="{4E7A6763-DF0C-99D5-415A-C8216A950FB0}"/>
              </a:ext>
            </a:extLst>
          </p:cNvPr>
          <p:cNvSpPr txBox="1"/>
          <p:nvPr/>
        </p:nvSpPr>
        <p:spPr>
          <a:xfrm>
            <a:off x="8297081" y="3803367"/>
            <a:ext cx="3766366"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dirty="0">
                <a:cs typeface="Calibri"/>
              </a:rPr>
              <a:t>$4,720</a:t>
            </a:r>
          </a:p>
          <a:p>
            <a:pPr marL="342900" indent="-342900">
              <a:buFont typeface="Arial" panose="020B0604020202020204" pitchFamily="34" charset="0"/>
              <a:buChar char="•"/>
            </a:pPr>
            <a:r>
              <a:rPr lang="en-US" sz="2000" dirty="0">
                <a:cs typeface="Calibri"/>
              </a:rPr>
              <a:t>“Black History Month Blues Series”</a:t>
            </a:r>
          </a:p>
          <a:p>
            <a:pPr marL="285750" indent="-285750">
              <a:buFont typeface="Arial"/>
              <a:buChar char="•"/>
            </a:pPr>
            <a:r>
              <a:rPr lang="en-US" sz="2000" dirty="0">
                <a:cs typeface="Calibri"/>
              </a:rPr>
              <a:t>6 free concerts featuring blues and roots artists in accessible locations throughout Monroe County.</a:t>
            </a:r>
          </a:p>
          <a:p>
            <a:pPr marL="285750" indent="-285750">
              <a:buFont typeface="Arial"/>
              <a:buChar char="•"/>
            </a:pPr>
            <a:r>
              <a:rPr lang="en-US" sz="2000" dirty="0">
                <a:cs typeface="Calibri"/>
              </a:rPr>
              <a:t>Main partner: Ellis Library &amp; Reference Center</a:t>
            </a:r>
          </a:p>
          <a:p>
            <a:pPr marL="285750" indent="-285750">
              <a:buFont typeface="Arial"/>
              <a:buChar char="•"/>
            </a:pPr>
            <a:endParaRPr lang="en-US" sz="2000" dirty="0">
              <a:cs typeface="Calibri"/>
            </a:endParaRPr>
          </a:p>
        </p:txBody>
      </p:sp>
      <p:sp>
        <p:nvSpPr>
          <p:cNvPr id="30" name="Title 1">
            <a:extLst>
              <a:ext uri="{FF2B5EF4-FFF2-40B4-BE49-F238E27FC236}">
                <a16:creationId xmlns:a16="http://schemas.microsoft.com/office/drawing/2014/main" id="{21998170-6F98-D9B6-F118-91A0648197C5}"/>
              </a:ext>
            </a:extLst>
          </p:cNvPr>
          <p:cNvSpPr>
            <a:spLocks noGrp="1"/>
          </p:cNvSpPr>
          <p:nvPr>
            <p:ph type="title"/>
          </p:nvPr>
        </p:nvSpPr>
        <p:spPr>
          <a:xfrm>
            <a:off x="1377697" y="278535"/>
            <a:ext cx="9895951" cy="1033669"/>
          </a:xfrm>
        </p:spPr>
        <p:txBody>
          <a:bodyPr>
            <a:normAutofit/>
          </a:bodyPr>
          <a:lstStyle/>
          <a:p>
            <a:pPr algn="ctr"/>
            <a:r>
              <a:rPr lang="en-US" sz="4800" b="1" dirty="0">
                <a:solidFill>
                  <a:srgbClr val="FFFFFF"/>
                </a:solidFill>
                <a:ea typeface="+mj-lt"/>
                <a:cs typeface="+mj-lt"/>
              </a:rPr>
              <a:t>Project Support</a:t>
            </a:r>
            <a:endParaRPr lang="en-US" b="1" dirty="0">
              <a:ea typeface="+mj-lt"/>
              <a:cs typeface="+mj-lt"/>
            </a:endParaRPr>
          </a:p>
        </p:txBody>
      </p:sp>
    </p:spTree>
    <p:extLst>
      <p:ext uri="{BB962C8B-B14F-4D97-AF65-F5344CB8AC3E}">
        <p14:creationId xmlns:p14="http://schemas.microsoft.com/office/powerpoint/2010/main" val="279429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513E6-2AB8-4A7C-74E5-A534009C0972}"/>
              </a:ext>
            </a:extLst>
          </p:cNvPr>
          <p:cNvSpPr>
            <a:spLocks noGrp="1"/>
          </p:cNvSpPr>
          <p:nvPr>
            <p:ph type="title"/>
          </p:nvPr>
        </p:nvSpPr>
        <p:spPr>
          <a:xfrm>
            <a:off x="59736" y="707754"/>
            <a:ext cx="3918344" cy="3387497"/>
          </a:xfrm>
        </p:spPr>
        <p:txBody>
          <a:bodyPr anchor="b">
            <a:noAutofit/>
          </a:bodyPr>
          <a:lstStyle/>
          <a:p>
            <a:pPr algn="ctr"/>
            <a:r>
              <a:rPr lang="en-US" sz="6000" b="1" dirty="0">
                <a:solidFill>
                  <a:srgbClr val="FFFFFF"/>
                </a:solidFill>
                <a:cs typeface="Calibri Light"/>
              </a:rPr>
              <a:t>Operational Support</a:t>
            </a:r>
          </a:p>
        </p:txBody>
      </p:sp>
      <p:sp>
        <p:nvSpPr>
          <p:cNvPr id="3" name="Content Placeholder 2">
            <a:extLst>
              <a:ext uri="{FF2B5EF4-FFF2-40B4-BE49-F238E27FC236}">
                <a16:creationId xmlns:a16="http://schemas.microsoft.com/office/drawing/2014/main" id="{519F93C4-748A-A467-3E7B-B30C1A92D38E}"/>
              </a:ext>
            </a:extLst>
          </p:cNvPr>
          <p:cNvSpPr>
            <a:spLocks noGrp="1"/>
          </p:cNvSpPr>
          <p:nvPr>
            <p:ph idx="1"/>
          </p:nvPr>
        </p:nvSpPr>
        <p:spPr>
          <a:xfrm>
            <a:off x="4810259" y="753863"/>
            <a:ext cx="6555347" cy="7195307"/>
          </a:xfrm>
        </p:spPr>
        <p:txBody>
          <a:bodyPr anchor="ctr">
            <a:normAutofit/>
          </a:bodyPr>
          <a:lstStyle/>
          <a:p>
            <a:pPr marL="0" indent="0" algn="ctr">
              <a:buNone/>
            </a:pPr>
            <a:r>
              <a:rPr lang="en-US" sz="4000" b="1" dirty="0">
                <a:cs typeface="Calibri"/>
              </a:rPr>
              <a:t>Operational Support Grant</a:t>
            </a:r>
          </a:p>
          <a:p>
            <a:pPr marL="0" indent="0" algn="ctr">
              <a:buNone/>
            </a:pPr>
            <a:r>
              <a:rPr lang="en-US" sz="2400" dirty="0">
                <a:cs typeface="Calibri"/>
              </a:rPr>
              <a:t>Funding to “pay the bills”</a:t>
            </a:r>
          </a:p>
          <a:p>
            <a:pPr marL="0" indent="0">
              <a:buNone/>
            </a:pPr>
            <a:endParaRPr lang="en-US" sz="3200" dirty="0">
              <a:ea typeface="+mn-lt"/>
              <a:cs typeface="+mn-lt"/>
            </a:endParaRPr>
          </a:p>
          <a:p>
            <a:pPr marL="971550" lvl="1" indent="-285750">
              <a:buFont typeface="Arial"/>
            </a:pPr>
            <a:r>
              <a:rPr lang="en-US" sz="3200" dirty="0">
                <a:highlight>
                  <a:srgbClr val="FFFF00"/>
                </a:highlight>
                <a:ea typeface="+mn-lt"/>
                <a:cs typeface="+mn-lt"/>
              </a:rPr>
              <a:t>Nonprofit Libraries Only</a:t>
            </a:r>
          </a:p>
          <a:p>
            <a:pPr marL="971550" lvl="1" indent="-285750">
              <a:buFont typeface="Arial"/>
            </a:pPr>
            <a:r>
              <a:rPr lang="en-US" sz="3200" dirty="0">
                <a:ea typeface="+mn-lt"/>
                <a:cs typeface="+mn-lt"/>
              </a:rPr>
              <a:t>Next O.S. Deadline: </a:t>
            </a:r>
            <a:r>
              <a:rPr lang="en-US" sz="2800" dirty="0">
                <a:ea typeface="+mn-lt"/>
                <a:cs typeface="+mn-lt"/>
              </a:rPr>
              <a:t>Spring 2023 </a:t>
            </a:r>
            <a:r>
              <a:rPr lang="en-US" sz="1800" dirty="0">
                <a:ea typeface="+mn-lt"/>
                <a:cs typeface="+mn-lt"/>
              </a:rPr>
              <a:t>(likely June 1, subject to change)</a:t>
            </a:r>
          </a:p>
          <a:p>
            <a:pPr marL="971550" lvl="1" indent="-285750">
              <a:buFont typeface="Arial"/>
              <a:buChar char="•"/>
            </a:pPr>
            <a:r>
              <a:rPr lang="en-US" sz="2800" dirty="0">
                <a:ea typeface="+mn-lt"/>
                <a:cs typeface="+mn-lt"/>
              </a:rPr>
              <a:t>Apply Annually</a:t>
            </a:r>
          </a:p>
          <a:p>
            <a:pPr marL="971550" lvl="1" indent="-285750">
              <a:buFont typeface="Arial"/>
            </a:pPr>
            <a:endParaRPr lang="en-US" sz="2800" dirty="0">
              <a:ea typeface="+mn-lt"/>
              <a:cs typeface="+mn-lt"/>
            </a:endParaRPr>
          </a:p>
          <a:p>
            <a:pPr marL="0" indent="0">
              <a:buNone/>
            </a:pPr>
            <a:endParaRPr lang="en-US" sz="3200" dirty="0">
              <a:cs typeface="Calibri"/>
            </a:endParaRPr>
          </a:p>
          <a:p>
            <a:endParaRPr lang="en-US" sz="3200" dirty="0">
              <a:cs typeface="Calibri"/>
            </a:endParaRPr>
          </a:p>
          <a:p>
            <a:endParaRPr lang="en-US" sz="2000" dirty="0">
              <a:cs typeface="Calibri"/>
            </a:endParaRP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54628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9F93C4-748A-A467-3E7B-B30C1A92D38E}"/>
              </a:ext>
            </a:extLst>
          </p:cNvPr>
          <p:cNvSpPr>
            <a:spLocks noGrp="1"/>
          </p:cNvSpPr>
          <p:nvPr>
            <p:ph idx="1"/>
          </p:nvPr>
        </p:nvSpPr>
        <p:spPr>
          <a:xfrm>
            <a:off x="157746" y="1703219"/>
            <a:ext cx="11070578" cy="5328257"/>
          </a:xfrm>
        </p:spPr>
        <p:txBody>
          <a:bodyPr anchor="ctr">
            <a:normAutofit/>
          </a:bodyPr>
          <a:lstStyle/>
          <a:p>
            <a:r>
              <a:rPr lang="en-US" sz="2600" b="1" u="sng" dirty="0">
                <a:cs typeface="Calibri"/>
              </a:rPr>
              <a:t>MACC Operational Support Basics</a:t>
            </a:r>
          </a:p>
          <a:p>
            <a:pPr lvl="1"/>
            <a:r>
              <a:rPr lang="en-US" sz="2200" dirty="0">
                <a:cs typeface="Calibri"/>
              </a:rPr>
              <a:t>Operable for at least the last 3 years (COVID-shutdowns acceptable)</a:t>
            </a:r>
          </a:p>
          <a:p>
            <a:pPr lvl="1"/>
            <a:r>
              <a:rPr lang="en-US" sz="2200" dirty="0">
                <a:cs typeface="Calibri"/>
              </a:rPr>
              <a:t>Each year needs a minimum budget size (unrestricted revenues) of $10,000</a:t>
            </a:r>
          </a:p>
          <a:p>
            <a:pPr lvl="1"/>
            <a:r>
              <a:rPr lang="en-US" sz="2200" dirty="0">
                <a:cs typeface="Calibri"/>
              </a:rPr>
              <a:t>Eligible expenses: "Pay the bills grant”</a:t>
            </a:r>
          </a:p>
          <a:p>
            <a:pPr lvl="2"/>
            <a:r>
              <a:rPr lang="en-US" sz="1800" dirty="0">
                <a:cs typeface="Calibri"/>
              </a:rPr>
              <a:t>Salaries/Wages/Artist Fees/Contractors/Honoraria/Residencies</a:t>
            </a:r>
          </a:p>
          <a:p>
            <a:pPr lvl="2"/>
            <a:r>
              <a:rPr lang="en-US" sz="1800" dirty="0">
                <a:cs typeface="Calibri"/>
              </a:rPr>
              <a:t>Marketing expenses</a:t>
            </a:r>
          </a:p>
          <a:p>
            <a:pPr lvl="2"/>
            <a:r>
              <a:rPr lang="en-US" sz="1800" dirty="0">
                <a:cs typeface="Calibri"/>
              </a:rPr>
              <a:t>Supplies (performance, production costs)</a:t>
            </a:r>
          </a:p>
          <a:p>
            <a:pPr lvl="2"/>
            <a:r>
              <a:rPr lang="en-US" sz="1800" dirty="0">
                <a:cs typeface="Calibri"/>
              </a:rPr>
              <a:t>Administrative fees</a:t>
            </a:r>
          </a:p>
          <a:p>
            <a:pPr lvl="2"/>
            <a:r>
              <a:rPr lang="en-US" sz="1800" dirty="0">
                <a:cs typeface="Calibri"/>
              </a:rPr>
              <a:t>Equipment rental, space rental, facility mortgage</a:t>
            </a:r>
          </a:p>
          <a:p>
            <a:pPr lvl="2"/>
            <a:r>
              <a:rPr lang="en-US" sz="1800" dirty="0">
                <a:cs typeface="Calibri"/>
              </a:rPr>
              <a:t>Technology costs</a:t>
            </a:r>
          </a:p>
          <a:p>
            <a:pPr lvl="2"/>
            <a:r>
              <a:rPr lang="en-US" sz="1800" dirty="0">
                <a:cs typeface="Calibri"/>
              </a:rPr>
              <a:t>Facility maintenance</a:t>
            </a:r>
          </a:p>
          <a:p>
            <a:pPr lvl="2"/>
            <a:r>
              <a:rPr lang="en-US" sz="1800" dirty="0">
                <a:cs typeface="Calibri"/>
              </a:rPr>
              <a:t>Market research, visitor studies, strategic planning</a:t>
            </a:r>
          </a:p>
          <a:p>
            <a:pPr lvl="2"/>
            <a:r>
              <a:rPr lang="en-US" sz="1800" dirty="0">
                <a:cs typeface="Calibri"/>
              </a:rPr>
              <a:t>Recording costs</a:t>
            </a:r>
          </a:p>
          <a:p>
            <a:pPr marL="914400" lvl="2" indent="0">
              <a:buNone/>
            </a:pPr>
            <a:endParaRPr lang="en-US" sz="1800" dirty="0">
              <a:cs typeface="Calibri"/>
            </a:endParaRPr>
          </a:p>
          <a:p>
            <a:endParaRPr lang="en-US" sz="2600" b="1" u="sng" dirty="0">
              <a:cs typeface="Calibri"/>
            </a:endParaRPr>
          </a:p>
        </p:txBody>
      </p:sp>
      <p:pic>
        <p:nvPicPr>
          <p:cNvPr id="4" name="Picture 4">
            <a:extLst>
              <a:ext uri="{FF2B5EF4-FFF2-40B4-BE49-F238E27FC236}">
                <a16:creationId xmlns:a16="http://schemas.microsoft.com/office/drawing/2014/main" id="{AAB73C61-F716-344A-6CC0-FC7B739568A6}"/>
              </a:ext>
            </a:extLst>
          </p:cNvPr>
          <p:cNvPicPr>
            <a:picLocks noChangeAspect="1"/>
          </p:cNvPicPr>
          <p:nvPr/>
        </p:nvPicPr>
        <p:blipFill>
          <a:blip r:embed="rId2"/>
          <a:stretch>
            <a:fillRect/>
          </a:stretch>
        </p:blipFill>
        <p:spPr>
          <a:xfrm>
            <a:off x="9715265" y="2371488"/>
            <a:ext cx="1857375" cy="1371600"/>
          </a:xfrm>
          <a:prstGeom prst="rect">
            <a:avLst/>
          </a:prstGeom>
        </p:spPr>
      </p:pic>
      <p:pic>
        <p:nvPicPr>
          <p:cNvPr id="5" name="Picture 5">
            <a:extLst>
              <a:ext uri="{FF2B5EF4-FFF2-40B4-BE49-F238E27FC236}">
                <a16:creationId xmlns:a16="http://schemas.microsoft.com/office/drawing/2014/main" id="{5F2DEA8B-E729-2532-E846-AF1D9969FA64}"/>
              </a:ext>
            </a:extLst>
          </p:cNvPr>
          <p:cNvPicPr>
            <a:picLocks noChangeAspect="1"/>
          </p:cNvPicPr>
          <p:nvPr/>
        </p:nvPicPr>
        <p:blipFill>
          <a:blip r:embed="rId3"/>
          <a:stretch>
            <a:fillRect/>
          </a:stretch>
        </p:blipFill>
        <p:spPr>
          <a:xfrm>
            <a:off x="9484488" y="4030523"/>
            <a:ext cx="2280213" cy="1168442"/>
          </a:xfrm>
          <a:prstGeom prst="rect">
            <a:avLst/>
          </a:prstGeom>
        </p:spPr>
      </p:pic>
      <p:pic>
        <p:nvPicPr>
          <p:cNvPr id="6" name="Picture 6">
            <a:extLst>
              <a:ext uri="{FF2B5EF4-FFF2-40B4-BE49-F238E27FC236}">
                <a16:creationId xmlns:a16="http://schemas.microsoft.com/office/drawing/2014/main" id="{9E56EAF5-F2C6-9917-1AC2-65E99A95797A}"/>
              </a:ext>
            </a:extLst>
          </p:cNvPr>
          <p:cNvPicPr>
            <a:picLocks noChangeAspect="1"/>
          </p:cNvPicPr>
          <p:nvPr/>
        </p:nvPicPr>
        <p:blipFill>
          <a:blip r:embed="rId4"/>
          <a:stretch>
            <a:fillRect/>
          </a:stretch>
        </p:blipFill>
        <p:spPr>
          <a:xfrm>
            <a:off x="9924025" y="5346842"/>
            <a:ext cx="1401140" cy="1363281"/>
          </a:xfrm>
          <a:prstGeom prst="rect">
            <a:avLst/>
          </a:prstGeom>
        </p:spPr>
      </p:pic>
      <p:sp>
        <p:nvSpPr>
          <p:cNvPr id="2" name="Title 1">
            <a:extLst>
              <a:ext uri="{FF2B5EF4-FFF2-40B4-BE49-F238E27FC236}">
                <a16:creationId xmlns:a16="http://schemas.microsoft.com/office/drawing/2014/main" id="{F0EA00E8-0386-B7D5-F3E9-B1BC82CD3ED3}"/>
              </a:ext>
            </a:extLst>
          </p:cNvPr>
          <p:cNvSpPr txBox="1">
            <a:spLocks/>
          </p:cNvSpPr>
          <p:nvPr/>
        </p:nvSpPr>
        <p:spPr>
          <a:xfrm>
            <a:off x="1148022" y="334775"/>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FFFFFF"/>
                </a:solidFill>
                <a:ea typeface="+mj-lt"/>
                <a:cs typeface="+mj-lt"/>
              </a:rPr>
              <a:t>Operational Support</a:t>
            </a:r>
            <a:endParaRPr lang="en-US" b="1" dirty="0">
              <a:ea typeface="+mj-lt"/>
              <a:cs typeface="+mj-lt"/>
            </a:endParaRPr>
          </a:p>
        </p:txBody>
      </p:sp>
    </p:spTree>
    <p:extLst>
      <p:ext uri="{BB962C8B-B14F-4D97-AF65-F5344CB8AC3E}">
        <p14:creationId xmlns:p14="http://schemas.microsoft.com/office/powerpoint/2010/main" val="30867495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844</TotalTime>
  <Words>1748</Words>
  <Application>Microsoft Macintosh PowerPoint</Application>
  <PresentationFormat>Widescreen</PresentationFormat>
  <Paragraphs>299</Paragraphs>
  <Slides>26</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Gill Sans Nova Cond Ultra Bold</vt:lpstr>
      <vt:lpstr>Trebuchet MS</vt:lpstr>
      <vt:lpstr>office theme</vt:lpstr>
      <vt:lpstr>PowerPoint Presentation</vt:lpstr>
      <vt:lpstr>PowerPoint Presentation</vt:lpstr>
      <vt:lpstr>Today’s Agenda</vt:lpstr>
      <vt:lpstr>Two Eligibility Tracks Apply for up to 5 different grants annually!</vt:lpstr>
      <vt:lpstr>Project Support</vt:lpstr>
      <vt:lpstr>Project Support</vt:lpstr>
      <vt:lpstr>Project Support</vt:lpstr>
      <vt:lpstr>Operational Support</vt:lpstr>
      <vt:lpstr>PowerPoint Presentation</vt:lpstr>
      <vt:lpstr>PowerPoint Presentation</vt:lpstr>
      <vt:lpstr>Capital Improvement</vt:lpstr>
      <vt:lpstr>PowerPoint Presentation</vt:lpstr>
      <vt:lpstr>PowerPoint Presentation</vt:lpstr>
      <vt:lpstr>PowerPoint Presentation</vt:lpstr>
      <vt:lpstr>New  Leaders</vt:lpstr>
      <vt:lpstr>Minigrant Arts Project</vt:lpstr>
      <vt:lpstr>Minigrant Arts Projects</vt:lpstr>
      <vt:lpstr>Minigrant Arts Projects</vt:lpstr>
      <vt:lpstr>Minigrant Professional/ Organizational Development (POD)</vt:lpstr>
      <vt:lpstr>Minigrant Professional/ Organizational Development (POD)</vt:lpstr>
      <vt:lpstr>Minigrant Professional/ Organizational Development (POD)</vt:lpstr>
      <vt:lpstr>How to get started on a MACC Grant</vt:lpstr>
      <vt:lpstr>Take-Home Materials</vt:lpstr>
      <vt:lpstr>Contact us! We're here to help!</vt:lpstr>
      <vt:lpstr>PowerPoint Presentation</vt:lpstr>
      <vt:lpstr>New Leaders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Flannery (MEDC)</dc:creator>
  <cp:lastModifiedBy>Sheryl Mase</cp:lastModifiedBy>
  <cp:revision>117</cp:revision>
  <dcterms:created xsi:type="dcterms:W3CDTF">2022-04-18T15:04:42Z</dcterms:created>
  <dcterms:modified xsi:type="dcterms:W3CDTF">2022-09-20T13:36:32Z</dcterms:modified>
</cp:coreProperties>
</file>